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57" r:id="rId3"/>
    <p:sldId id="258" r:id="rId4"/>
    <p:sldId id="259" r:id="rId5"/>
    <p:sldId id="260" r:id="rId6"/>
    <p:sldId id="267" r:id="rId7"/>
    <p:sldId id="270" r:id="rId8"/>
    <p:sldId id="273" r:id="rId9"/>
    <p:sldId id="271" r:id="rId10"/>
    <p:sldId id="272" r:id="rId11"/>
    <p:sldId id="274" r:id="rId12"/>
    <p:sldId id="289" r:id="rId13"/>
    <p:sldId id="261" r:id="rId14"/>
    <p:sldId id="262" r:id="rId15"/>
    <p:sldId id="286" r:id="rId16"/>
    <p:sldId id="263" r:id="rId17"/>
    <p:sldId id="264" r:id="rId18"/>
    <p:sldId id="296" r:id="rId19"/>
    <p:sldId id="290" r:id="rId20"/>
    <p:sldId id="291" r:id="rId21"/>
    <p:sldId id="292" r:id="rId22"/>
    <p:sldId id="293" r:id="rId23"/>
    <p:sldId id="294" r:id="rId24"/>
    <p:sldId id="295" r:id="rId25"/>
    <p:sldId id="287" r:id="rId26"/>
    <p:sldId id="266" r:id="rId27"/>
    <p:sldId id="268" r:id="rId28"/>
    <p:sldId id="269" r:id="rId29"/>
    <p:sldId id="276" r:id="rId30"/>
    <p:sldId id="277" r:id="rId31"/>
    <p:sldId id="278" r:id="rId32"/>
    <p:sldId id="279" r:id="rId33"/>
    <p:sldId id="280"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9" autoAdjust="0"/>
    <p:restoredTop sz="94598" autoAdjust="0"/>
  </p:normalViewPr>
  <p:slideViewPr>
    <p:cSldViewPr>
      <p:cViewPr varScale="1">
        <p:scale>
          <a:sx n="57" d="100"/>
          <a:sy n="57" d="100"/>
        </p:scale>
        <p:origin x="-96" y="-912"/>
      </p:cViewPr>
      <p:guideLst>
        <p:guide orient="horz" pos="2160"/>
        <p:guide pos="2880"/>
      </p:guideLst>
    </p:cSldViewPr>
  </p:slideViewPr>
  <p:outlineViewPr>
    <p:cViewPr>
      <p:scale>
        <a:sx n="33" d="100"/>
        <a:sy n="33" d="100"/>
      </p:scale>
      <p:origin x="48" y="154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47A19-E293-4B8F-A288-CEA10576D629}" type="datetimeFigureOut">
              <a:rPr lang="en-US" smtClean="0"/>
              <a:t>7/2/2018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FA145-EBA5-47F6-9F92-BF133D3E1CC2}" type="slidenum">
              <a:rPr lang="en-US" smtClean="0"/>
              <a:t>‹#›</a:t>
            </a:fld>
            <a:endParaRPr lang="en-US"/>
          </a:p>
        </p:txBody>
      </p:sp>
    </p:spTree>
    <p:extLst>
      <p:ext uri="{BB962C8B-B14F-4D97-AF65-F5344CB8AC3E}">
        <p14:creationId xmlns:p14="http://schemas.microsoft.com/office/powerpoint/2010/main" val="137033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FA145-EBA5-47F6-9F92-BF133D3E1CC2}" type="slidenum">
              <a:rPr lang="en-US" smtClean="0"/>
              <a:t>1</a:t>
            </a:fld>
            <a:endParaRPr lang="en-US"/>
          </a:p>
        </p:txBody>
      </p:sp>
    </p:spTree>
    <p:extLst>
      <p:ext uri="{BB962C8B-B14F-4D97-AF65-F5344CB8AC3E}">
        <p14:creationId xmlns:p14="http://schemas.microsoft.com/office/powerpoint/2010/main" val="15006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FA145-EBA5-47F6-9F92-BF133D3E1CC2}" type="slidenum">
              <a:rPr lang="en-US" smtClean="0"/>
              <a:t>26</a:t>
            </a:fld>
            <a:endParaRPr lang="en-US"/>
          </a:p>
        </p:txBody>
      </p:sp>
    </p:spTree>
    <p:extLst>
      <p:ext uri="{BB962C8B-B14F-4D97-AF65-F5344CB8AC3E}">
        <p14:creationId xmlns:p14="http://schemas.microsoft.com/office/powerpoint/2010/main" val="321899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FA145-EBA5-47F6-9F92-BF133D3E1CC2}" type="slidenum">
              <a:rPr lang="en-US" smtClean="0"/>
              <a:t>7</a:t>
            </a:fld>
            <a:endParaRPr lang="en-US"/>
          </a:p>
        </p:txBody>
      </p:sp>
    </p:spTree>
    <p:extLst>
      <p:ext uri="{BB962C8B-B14F-4D97-AF65-F5344CB8AC3E}">
        <p14:creationId xmlns:p14="http://schemas.microsoft.com/office/powerpoint/2010/main" val="306062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FA145-EBA5-47F6-9F92-BF133D3E1CC2}" type="slidenum">
              <a:rPr lang="en-US" smtClean="0"/>
              <a:t>16</a:t>
            </a:fld>
            <a:endParaRPr lang="en-US"/>
          </a:p>
        </p:txBody>
      </p:sp>
    </p:spTree>
    <p:extLst>
      <p:ext uri="{BB962C8B-B14F-4D97-AF65-F5344CB8AC3E}">
        <p14:creationId xmlns:p14="http://schemas.microsoft.com/office/powerpoint/2010/main" val="296074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FA145-EBA5-47F6-9F92-BF133D3E1CC2}" type="slidenum">
              <a:rPr lang="en-US" smtClean="0"/>
              <a:t>19</a:t>
            </a:fld>
            <a:endParaRPr lang="en-US"/>
          </a:p>
        </p:txBody>
      </p:sp>
    </p:spTree>
    <p:extLst>
      <p:ext uri="{BB962C8B-B14F-4D97-AF65-F5344CB8AC3E}">
        <p14:creationId xmlns:p14="http://schemas.microsoft.com/office/powerpoint/2010/main" val="380745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FA145-EBA5-47F6-9F92-BF133D3E1CC2}" type="slidenum">
              <a:rPr lang="en-US" smtClean="0"/>
              <a:t>20</a:t>
            </a:fld>
            <a:endParaRPr lang="en-US"/>
          </a:p>
        </p:txBody>
      </p:sp>
    </p:spTree>
    <p:extLst>
      <p:ext uri="{BB962C8B-B14F-4D97-AF65-F5344CB8AC3E}">
        <p14:creationId xmlns:p14="http://schemas.microsoft.com/office/powerpoint/2010/main" val="380745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FA145-EBA5-47F6-9F92-BF133D3E1CC2}" type="slidenum">
              <a:rPr lang="en-US" smtClean="0"/>
              <a:t>21</a:t>
            </a:fld>
            <a:endParaRPr lang="en-US"/>
          </a:p>
        </p:txBody>
      </p:sp>
    </p:spTree>
    <p:extLst>
      <p:ext uri="{BB962C8B-B14F-4D97-AF65-F5344CB8AC3E}">
        <p14:creationId xmlns:p14="http://schemas.microsoft.com/office/powerpoint/2010/main" val="380745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FA145-EBA5-47F6-9F92-BF133D3E1CC2}" type="slidenum">
              <a:rPr lang="en-US" smtClean="0"/>
              <a:t>22</a:t>
            </a:fld>
            <a:endParaRPr lang="en-US"/>
          </a:p>
        </p:txBody>
      </p:sp>
    </p:spTree>
    <p:extLst>
      <p:ext uri="{BB962C8B-B14F-4D97-AF65-F5344CB8AC3E}">
        <p14:creationId xmlns:p14="http://schemas.microsoft.com/office/powerpoint/2010/main" val="380745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FA145-EBA5-47F6-9F92-BF133D3E1CC2}" type="slidenum">
              <a:rPr lang="en-US" smtClean="0"/>
              <a:t>23</a:t>
            </a:fld>
            <a:endParaRPr lang="en-US"/>
          </a:p>
        </p:txBody>
      </p:sp>
    </p:spTree>
    <p:extLst>
      <p:ext uri="{BB962C8B-B14F-4D97-AF65-F5344CB8AC3E}">
        <p14:creationId xmlns:p14="http://schemas.microsoft.com/office/powerpoint/2010/main" val="380745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FA145-EBA5-47F6-9F92-BF133D3E1CC2}" type="slidenum">
              <a:rPr lang="en-US" smtClean="0"/>
              <a:t>24</a:t>
            </a:fld>
            <a:endParaRPr lang="en-US"/>
          </a:p>
        </p:txBody>
      </p:sp>
    </p:spTree>
    <p:extLst>
      <p:ext uri="{BB962C8B-B14F-4D97-AF65-F5344CB8AC3E}">
        <p14:creationId xmlns:p14="http://schemas.microsoft.com/office/powerpoint/2010/main" val="380745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02EC1A-1939-48E3-842C-D298A16A2FB9}"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3FE58-7866-443F-8CD7-4A97655F02B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12A92-FE01-49A2-B612-4D1AC14456EE}"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3FE58-7866-443F-8CD7-4A97655F02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DCB118-5D5B-4256-975B-1AC6FD1C3B99}"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3FE58-7866-443F-8CD7-4A97655F02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C8EB7-098D-4E22-B915-A306C923E78D}"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3FE58-7866-443F-8CD7-4A97655F02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436D3-B04F-4D34-AB0E-C6A40B502CB7}"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3FE58-7866-443F-8CD7-4A97655F02B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69E965-FA6F-4FC6-B951-1413B69967ED}"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3FE58-7866-443F-8CD7-4A97655F02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4B560-5B82-4738-ACDD-9333BDD450F6}" type="datetime1">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3FE58-7866-443F-8CD7-4A97655F02B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A14BF-8A2A-498C-A85A-36D53F7AB83B}" type="datetime1">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3FE58-7866-443F-8CD7-4A97655F02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D70A6-C4F5-473D-B9A9-C8B8F3DF04AC}" type="datetime1">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3FE58-7866-443F-8CD7-4A97655F02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0B8DE-4BE7-41FF-AA87-2179EF6439EA}"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3FE58-7866-443F-8CD7-4A97655F02B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A1218-4270-4323-B4D5-2921D7AD0D4B}"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3FE58-7866-443F-8CD7-4A97655F02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56ACD69-96E1-459B-A60A-C86162E9725F}" type="datetime1">
              <a:rPr lang="en-US" smtClean="0"/>
              <a:t>7/2/2018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BF3FE58-7866-443F-8CD7-4A97655F02BB}"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91400" y="5907504"/>
            <a:ext cx="1676400" cy="852905"/>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rgbClr val="C00000"/>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rgbClr val="C00000"/>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rgbClr val="C00000"/>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rgbClr val="C00000"/>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rgbClr val="960000"/>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districtexportcouncil.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robert.stackpole@trade.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ames.aardappel@trade.gov" TargetMode="External"/><Relationship Id="rId2" Type="http://schemas.openxmlformats.org/officeDocument/2006/relationships/hyperlink" Target="http://www.districtexportcouncil.org/arkansas/lenka.horakova@lhglobalsolution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kenneth.mouradian@trade.gov" TargetMode="External"/><Relationship Id="rId2" Type="http://schemas.openxmlformats.org/officeDocument/2006/relationships/hyperlink" Target="mailto:oerdem@districtexportcouncil.org" TargetMode="External"/><Relationship Id="rId1" Type="http://schemas.openxmlformats.org/officeDocument/2006/relationships/slideLayout" Target="../slideLayouts/slideLayout2.xml"/><Relationship Id="rId5" Type="http://schemas.openxmlformats.org/officeDocument/2006/relationships/hyperlink" Target="mailto:eduardo.torres@trade.gov" TargetMode="External"/><Relationship Id="rId4" Type="http://schemas.openxmlformats.org/officeDocument/2006/relationships/hyperlink" Target="mailto:Jim@WeAreCompliant.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George.Tracy@trade.gov" TargetMode="External"/><Relationship Id="rId2" Type="http://schemas.openxmlformats.org/officeDocument/2006/relationships/hyperlink" Target="mailto:Maureen.Halstead@kaminllc.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arol.moore@trade.gov" TargetMode="External"/><Relationship Id="rId2" Type="http://schemas.openxmlformats.org/officeDocument/2006/relationships/hyperlink" Target="mailto:charvey@nvisionsolutions.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arcus.verner@trade.gov" TargetMode="External"/><Relationship Id="rId2" Type="http://schemas.openxmlformats.org/officeDocument/2006/relationships/hyperlink" Target="mailto:chuck@millsmachine.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jose.burgos@trade.gov" TargetMode="External"/><Relationship Id="rId2" Type="http://schemas.openxmlformats.org/officeDocument/2006/relationships/hyperlink" Target="mailto:e.rodriguez@nreyes.com&#16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239000" cy="2743199"/>
          </a:xfrm>
        </p:spPr>
        <p:txBody>
          <a:bodyPr>
            <a:noAutofit/>
          </a:bodyPr>
          <a:lstStyle/>
          <a:p>
            <a:r>
              <a:rPr lang="en-US" sz="4800" dirty="0" smtClean="0"/>
              <a:t>National Association of District Export Councils</a:t>
            </a:r>
            <a:endParaRPr lang="en-US" sz="4800" dirty="0"/>
          </a:p>
        </p:txBody>
      </p:sp>
      <p:sp>
        <p:nvSpPr>
          <p:cNvPr id="3" name="Subtitle 2"/>
          <p:cNvSpPr>
            <a:spLocks noGrp="1"/>
          </p:cNvSpPr>
          <p:nvPr>
            <p:ph type="subTitle" idx="1"/>
          </p:nvPr>
        </p:nvSpPr>
        <p:spPr>
          <a:xfrm>
            <a:off x="762000" y="3429000"/>
            <a:ext cx="6400800" cy="1219200"/>
          </a:xfrm>
        </p:spPr>
        <p:txBody>
          <a:bodyPr/>
          <a:lstStyle/>
          <a:p>
            <a:r>
              <a:rPr lang="en-US" dirty="0" smtClean="0"/>
              <a:t>Working for America’s Exporters </a:t>
            </a:r>
            <a:endParaRPr lang="en-US" dirty="0"/>
          </a:p>
        </p:txBody>
      </p:sp>
    </p:spTree>
    <p:extLst>
      <p:ext uri="{BB962C8B-B14F-4D97-AF65-F5344CB8AC3E}">
        <p14:creationId xmlns:p14="http://schemas.microsoft.com/office/powerpoint/2010/main" val="14263001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Mississippi Exports</a:t>
            </a:r>
            <a:endParaRPr lang="en-US" dirty="0"/>
          </a:p>
        </p:txBody>
      </p:sp>
      <p:sp>
        <p:nvSpPr>
          <p:cNvPr id="3" name="Content Placeholder 2"/>
          <p:cNvSpPr>
            <a:spLocks noGrp="1"/>
          </p:cNvSpPr>
          <p:nvPr>
            <p:ph idx="1"/>
          </p:nvPr>
        </p:nvSpPr>
        <p:spPr>
          <a:xfrm>
            <a:off x="457200" y="1524000"/>
            <a:ext cx="7086600" cy="4953000"/>
          </a:xfrm>
        </p:spPr>
        <p:txBody>
          <a:bodyPr>
            <a:normAutofit/>
          </a:bodyPr>
          <a:lstStyle/>
          <a:p>
            <a:r>
              <a:rPr lang="en-US" dirty="0" smtClean="0"/>
              <a:t>International trade, including exports and imports, supports 339,500 Mississippi jobs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712097"/>
            <a:ext cx="1143000" cy="1926092"/>
          </a:xfrm>
          <a:prstGeom prst="rect">
            <a:avLst/>
          </a:prstGeom>
        </p:spPr>
      </p:pic>
      <p:sp>
        <p:nvSpPr>
          <p:cNvPr id="5" name="TextBox 4"/>
          <p:cNvSpPr txBox="1"/>
          <p:nvPr/>
        </p:nvSpPr>
        <p:spPr>
          <a:xfrm>
            <a:off x="457200" y="2286000"/>
            <a:ext cx="7886700" cy="5041380"/>
          </a:xfrm>
          <a:prstGeom prst="rect">
            <a:avLst/>
          </a:prstGeom>
          <a:noFill/>
        </p:spPr>
        <p:txBody>
          <a:bodyPr wrap="square" rtlCol="0">
            <a:spAutoFit/>
          </a:bodyPr>
          <a:lstStyle/>
          <a:p>
            <a:pPr marL="182880" lvl="0" indent="-182880">
              <a:spcBef>
                <a:spcPct val="20000"/>
              </a:spcBef>
              <a:buClr>
                <a:srgbClr val="C00000"/>
              </a:buClr>
              <a:buSzPct val="85000"/>
              <a:buFont typeface="Arial" pitchFamily="34" charset="0"/>
              <a:buChar char="•"/>
            </a:pPr>
            <a:r>
              <a:rPr lang="en-US" sz="2400" dirty="0">
                <a:solidFill>
                  <a:prstClr val="black"/>
                </a:solidFill>
              </a:rPr>
              <a:t>Mississippi exported $10.5 billion worth of goods exports in 2016</a:t>
            </a:r>
          </a:p>
          <a:p>
            <a:pPr lvl="1" indent="-182880">
              <a:spcBef>
                <a:spcPct val="20000"/>
              </a:spcBef>
              <a:buClr>
                <a:srgbClr val="C00000"/>
              </a:buClr>
              <a:buSzPct val="85000"/>
              <a:buFont typeface="Arial" pitchFamily="34" charset="0"/>
              <a:buChar char="•"/>
            </a:pPr>
            <a:r>
              <a:rPr lang="en-US" sz="2400" dirty="0">
                <a:solidFill>
                  <a:prstClr val="black"/>
                </a:solidFill>
              </a:rPr>
              <a:t>Small and medium sized businesses accounted for 77% of exporters in Mississippi in 2014</a:t>
            </a:r>
          </a:p>
          <a:p>
            <a:pPr marL="182880" lvl="0" indent="-182880">
              <a:spcBef>
                <a:spcPct val="20000"/>
              </a:spcBef>
              <a:buClr>
                <a:srgbClr val="C00000"/>
              </a:buClr>
              <a:buSzPct val="85000"/>
              <a:buFont typeface="Arial" pitchFamily="34" charset="0"/>
              <a:buChar char="•"/>
            </a:pPr>
            <a:r>
              <a:rPr lang="en-US" sz="2400" dirty="0">
                <a:solidFill>
                  <a:prstClr val="black"/>
                </a:solidFill>
              </a:rPr>
              <a:t>Free trade agreement markets accounted for 58% of Mississippi exports </a:t>
            </a:r>
          </a:p>
          <a:p>
            <a:pPr lvl="1" indent="-182880">
              <a:spcBef>
                <a:spcPct val="20000"/>
              </a:spcBef>
              <a:buClr>
                <a:srgbClr val="C00000"/>
              </a:buClr>
              <a:buSzPct val="85000"/>
              <a:buFont typeface="Arial" pitchFamily="34" charset="0"/>
              <a:buChar char="•"/>
            </a:pPr>
            <a:r>
              <a:rPr lang="en-US" sz="2400" dirty="0">
                <a:solidFill>
                  <a:prstClr val="black"/>
                </a:solidFill>
              </a:rPr>
              <a:t>Since 2006, exports from Mississippi FTA markets have grown by 159% </a:t>
            </a:r>
          </a:p>
          <a:p>
            <a:pPr marL="182880" lvl="0" indent="-182880">
              <a:spcBef>
                <a:spcPct val="20000"/>
              </a:spcBef>
              <a:buClr>
                <a:srgbClr val="C00000"/>
              </a:buClr>
              <a:buSzPct val="85000"/>
              <a:buFont typeface="Arial" pitchFamily="34" charset="0"/>
              <a:buChar char="•"/>
            </a:pPr>
            <a:r>
              <a:rPr lang="en-US" sz="2400" dirty="0">
                <a:solidFill>
                  <a:prstClr val="black"/>
                </a:solidFill>
              </a:rPr>
              <a:t>Mississippi’s top export markets are Canada, Mexico, and </a:t>
            </a:r>
            <a:r>
              <a:rPr lang="en-US" sz="2400" dirty="0" smtClean="0">
                <a:solidFill>
                  <a:prstClr val="black"/>
                </a:solidFill>
              </a:rPr>
              <a:t>Panama</a:t>
            </a:r>
          </a:p>
          <a:p>
            <a:pPr lvl="0">
              <a:spcBef>
                <a:spcPct val="20000"/>
              </a:spcBef>
              <a:buClr>
                <a:srgbClr val="C00000"/>
              </a:buClr>
              <a:buSzPct val="85000"/>
            </a:pPr>
            <a:endParaRPr lang="en-US" sz="1400" i="1" dirty="0" smtClean="0">
              <a:solidFill>
                <a:prstClr val="black"/>
              </a:solidFill>
            </a:endParaRPr>
          </a:p>
          <a:p>
            <a:pPr lvl="0">
              <a:spcBef>
                <a:spcPct val="20000"/>
              </a:spcBef>
              <a:buClr>
                <a:srgbClr val="C00000"/>
              </a:buClr>
              <a:buSzPct val="85000"/>
            </a:pPr>
            <a:r>
              <a:rPr lang="en-US" sz="1400" i="1" dirty="0" smtClean="0">
                <a:solidFill>
                  <a:prstClr val="black"/>
                </a:solidFill>
              </a:rPr>
              <a:t>According </a:t>
            </a:r>
            <a:r>
              <a:rPr lang="en-US" sz="1400" i="1" dirty="0">
                <a:solidFill>
                  <a:prstClr val="black"/>
                </a:solidFill>
              </a:rPr>
              <a:t>to the U.S. International Trade Administration and Business Roundtable</a:t>
            </a:r>
          </a:p>
          <a:p>
            <a:pPr lvl="0">
              <a:spcBef>
                <a:spcPct val="20000"/>
              </a:spcBef>
              <a:buClr>
                <a:srgbClr val="C00000"/>
              </a:buClr>
              <a:buSzPct val="85000"/>
            </a:pPr>
            <a:endParaRPr lang="en-US" sz="2400" dirty="0">
              <a:solidFill>
                <a:prstClr val="black"/>
              </a:solidFill>
            </a:endParaRPr>
          </a:p>
        </p:txBody>
      </p:sp>
    </p:spTree>
    <p:extLst>
      <p:ext uri="{BB962C8B-B14F-4D97-AF65-F5344CB8AC3E}">
        <p14:creationId xmlns:p14="http://schemas.microsoft.com/office/powerpoint/2010/main" val="1395717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Exports </a:t>
            </a:r>
            <a:endParaRPr lang="en-US" dirty="0"/>
          </a:p>
        </p:txBody>
      </p:sp>
      <p:sp>
        <p:nvSpPr>
          <p:cNvPr id="3" name="Content Placeholder 2"/>
          <p:cNvSpPr>
            <a:spLocks noGrp="1"/>
          </p:cNvSpPr>
          <p:nvPr>
            <p:ph idx="1"/>
          </p:nvPr>
        </p:nvSpPr>
        <p:spPr>
          <a:xfrm>
            <a:off x="457200" y="1447800"/>
            <a:ext cx="7010400" cy="5029200"/>
          </a:xfrm>
        </p:spPr>
        <p:txBody>
          <a:bodyPr/>
          <a:lstStyle/>
          <a:p>
            <a:r>
              <a:rPr lang="en-US" dirty="0" smtClean="0"/>
              <a:t>International trade, including exports and imports, supports 401,000 Oklahoma jobs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725" y="1411357"/>
            <a:ext cx="2515740" cy="1255643"/>
          </a:xfrm>
          <a:prstGeom prst="rect">
            <a:avLst/>
          </a:prstGeom>
        </p:spPr>
      </p:pic>
      <p:sp>
        <p:nvSpPr>
          <p:cNvPr id="5" name="TextBox 4"/>
          <p:cNvSpPr txBox="1"/>
          <p:nvPr/>
        </p:nvSpPr>
        <p:spPr>
          <a:xfrm>
            <a:off x="470452" y="2286000"/>
            <a:ext cx="7268143" cy="4487382"/>
          </a:xfrm>
          <a:prstGeom prst="rect">
            <a:avLst/>
          </a:prstGeom>
          <a:noFill/>
        </p:spPr>
        <p:txBody>
          <a:bodyPr wrap="square" rtlCol="0">
            <a:spAutoFit/>
          </a:bodyPr>
          <a:lstStyle/>
          <a:p>
            <a:pPr marL="182880" lvl="0" indent="-182880">
              <a:spcBef>
                <a:spcPct val="20000"/>
              </a:spcBef>
              <a:buClr>
                <a:srgbClr val="C00000"/>
              </a:buClr>
              <a:buSzPct val="85000"/>
              <a:buFont typeface="Arial" pitchFamily="34" charset="0"/>
              <a:buChar char="•"/>
            </a:pPr>
            <a:r>
              <a:rPr lang="en-US" sz="2400" dirty="0">
                <a:solidFill>
                  <a:prstClr val="black"/>
                </a:solidFill>
              </a:rPr>
              <a:t>Oklahoma exported $5 billion worth of goods exports in 2016 </a:t>
            </a:r>
          </a:p>
          <a:p>
            <a:pPr lvl="1" indent="-182880">
              <a:spcBef>
                <a:spcPct val="20000"/>
              </a:spcBef>
              <a:buClr>
                <a:srgbClr val="C00000"/>
              </a:buClr>
              <a:buSzPct val="85000"/>
              <a:buFont typeface="Arial" pitchFamily="34" charset="0"/>
              <a:buChar char="•"/>
            </a:pPr>
            <a:r>
              <a:rPr lang="en-US" sz="2400" dirty="0">
                <a:solidFill>
                  <a:prstClr val="black"/>
                </a:solidFill>
              </a:rPr>
              <a:t>Small and medium sized businesses accounted for 85% of Oklahoma exporters </a:t>
            </a:r>
          </a:p>
          <a:p>
            <a:pPr marL="182880" lvl="0" indent="-182880">
              <a:spcBef>
                <a:spcPct val="20000"/>
              </a:spcBef>
              <a:buClr>
                <a:srgbClr val="C00000"/>
              </a:buClr>
              <a:buSzPct val="85000"/>
              <a:buFont typeface="Arial" pitchFamily="34" charset="0"/>
              <a:buChar char="•"/>
            </a:pPr>
            <a:r>
              <a:rPr lang="en-US" sz="2400" dirty="0">
                <a:solidFill>
                  <a:prstClr val="black"/>
                </a:solidFill>
              </a:rPr>
              <a:t>Free trade agreement markets accounted for 51% of Oklahoma exports in 2016 </a:t>
            </a:r>
          </a:p>
          <a:p>
            <a:pPr marL="182880" lvl="0" indent="-182880">
              <a:spcBef>
                <a:spcPct val="20000"/>
              </a:spcBef>
              <a:buClr>
                <a:srgbClr val="C00000"/>
              </a:buClr>
              <a:buSzPct val="85000"/>
              <a:buFont typeface="Arial" pitchFamily="34" charset="0"/>
              <a:buChar char="•"/>
            </a:pPr>
            <a:r>
              <a:rPr lang="en-US" sz="2400" dirty="0">
                <a:solidFill>
                  <a:prstClr val="black"/>
                </a:solidFill>
              </a:rPr>
              <a:t>Oklahoma’s top export markets are Canada, Mexico, and Germany </a:t>
            </a:r>
            <a:endParaRPr lang="en-US" sz="2400" dirty="0" smtClean="0">
              <a:solidFill>
                <a:prstClr val="black"/>
              </a:solidFill>
            </a:endParaRPr>
          </a:p>
          <a:p>
            <a:pPr lvl="0">
              <a:spcBef>
                <a:spcPct val="20000"/>
              </a:spcBef>
              <a:buClr>
                <a:srgbClr val="C00000"/>
              </a:buClr>
              <a:buSzPct val="85000"/>
            </a:pPr>
            <a:endParaRPr lang="en-US" sz="1400" i="1" dirty="0" smtClean="0">
              <a:solidFill>
                <a:prstClr val="black"/>
              </a:solidFill>
            </a:endParaRPr>
          </a:p>
          <a:p>
            <a:pPr lvl="0">
              <a:spcBef>
                <a:spcPct val="20000"/>
              </a:spcBef>
              <a:buClr>
                <a:srgbClr val="C00000"/>
              </a:buClr>
              <a:buSzPct val="85000"/>
            </a:pPr>
            <a:endParaRPr lang="en-US" sz="1400" i="1" dirty="0">
              <a:solidFill>
                <a:prstClr val="black"/>
              </a:solidFill>
            </a:endParaRPr>
          </a:p>
          <a:p>
            <a:pPr lvl="0">
              <a:spcBef>
                <a:spcPct val="20000"/>
              </a:spcBef>
              <a:buClr>
                <a:srgbClr val="C00000"/>
              </a:buClr>
              <a:buSzPct val="85000"/>
            </a:pPr>
            <a:r>
              <a:rPr lang="en-US" sz="1400" i="1" dirty="0" smtClean="0">
                <a:solidFill>
                  <a:prstClr val="black"/>
                </a:solidFill>
              </a:rPr>
              <a:t>According </a:t>
            </a:r>
            <a:r>
              <a:rPr lang="en-US" sz="1400" i="1" dirty="0">
                <a:solidFill>
                  <a:prstClr val="black"/>
                </a:solidFill>
              </a:rPr>
              <a:t>to the U.S. International Trade Administration and Business Roundtable</a:t>
            </a:r>
          </a:p>
          <a:p>
            <a:pPr lvl="0">
              <a:spcBef>
                <a:spcPct val="20000"/>
              </a:spcBef>
              <a:buClr>
                <a:srgbClr val="C00000"/>
              </a:buClr>
              <a:buSzPct val="85000"/>
            </a:pPr>
            <a:endParaRPr lang="en-US" sz="2400" dirty="0">
              <a:solidFill>
                <a:prstClr val="black"/>
              </a:solidFill>
            </a:endParaRPr>
          </a:p>
        </p:txBody>
      </p:sp>
    </p:spTree>
    <p:extLst>
      <p:ext uri="{BB962C8B-B14F-4D97-AF65-F5344CB8AC3E}">
        <p14:creationId xmlns:p14="http://schemas.microsoft.com/office/powerpoint/2010/main" val="36867780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Puerto Rico Exports</a:t>
            </a:r>
            <a:endParaRPr lang="en-US" dirty="0"/>
          </a:p>
        </p:txBody>
      </p:sp>
      <p:sp>
        <p:nvSpPr>
          <p:cNvPr id="3" name="Content Placeholder 2"/>
          <p:cNvSpPr>
            <a:spLocks noGrp="1"/>
          </p:cNvSpPr>
          <p:nvPr>
            <p:ph idx="1"/>
          </p:nvPr>
        </p:nvSpPr>
        <p:spPr>
          <a:xfrm>
            <a:off x="381000" y="1600200"/>
            <a:ext cx="8077200" cy="4876800"/>
          </a:xfrm>
        </p:spPr>
        <p:txBody>
          <a:bodyPr/>
          <a:lstStyle/>
          <a:p>
            <a:r>
              <a:rPr lang="en-US" dirty="0" smtClean="0"/>
              <a:t>Puerto Rico’s exports were valued at almost $16 billion in 2017</a:t>
            </a:r>
          </a:p>
          <a:p>
            <a:r>
              <a:rPr lang="en-US" dirty="0" smtClean="0"/>
              <a:t>Its main exports are chemicals, electronics, apparel, fish, rum, beverage concentrates, and medical equipment </a:t>
            </a:r>
          </a:p>
          <a:p>
            <a:r>
              <a:rPr lang="en-US" dirty="0"/>
              <a:t>The U.S. is the main trading partner of Puerto Rico and accounts for 90% of Puerto Rico’s exports and over 55% of its imports</a:t>
            </a:r>
          </a:p>
          <a:p>
            <a:r>
              <a:rPr lang="en-US" dirty="0" smtClean="0"/>
              <a:t>Puerto Rico also exports to the Netherlands, the Dominican Republic, and the UK</a:t>
            </a:r>
          </a:p>
          <a:p>
            <a:endParaRPr lang="en-US"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9144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141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Issues of NADEC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NADEC is currently focused on four key issues: </a:t>
            </a:r>
          </a:p>
          <a:p>
            <a:r>
              <a:rPr lang="en-US" dirty="0" smtClean="0"/>
              <a:t>Threat of North American Free Trade Agreement (NAFTA) Withdrawal  </a:t>
            </a:r>
          </a:p>
          <a:p>
            <a:r>
              <a:rPr lang="en-US" dirty="0" smtClean="0"/>
              <a:t>Export-Import Bank Fully Operational</a:t>
            </a:r>
          </a:p>
          <a:p>
            <a:r>
              <a:rPr lang="en-US" dirty="0" smtClean="0"/>
              <a:t>Recent Tariffs &amp; Senate Action on the Miscellaneous Tariff Bill (MTB) Legislation </a:t>
            </a:r>
          </a:p>
          <a:p>
            <a:r>
              <a:rPr lang="en-US" dirty="0" smtClean="0"/>
              <a:t>Reduction of Adequate Funding for the U.S. Commercial Service </a:t>
            </a:r>
          </a:p>
        </p:txBody>
      </p:sp>
    </p:spTree>
    <p:extLst>
      <p:ext uri="{BB962C8B-B14F-4D97-AF65-F5344CB8AC3E}">
        <p14:creationId xmlns:p14="http://schemas.microsoft.com/office/powerpoint/2010/main" val="2830935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Threat of NAFTA Withdrawal</a:t>
            </a:r>
            <a:endParaRPr lang="en-US" dirty="0"/>
          </a:p>
        </p:txBody>
      </p:sp>
      <p:sp>
        <p:nvSpPr>
          <p:cNvPr id="3" name="Content Placeholder 2"/>
          <p:cNvSpPr>
            <a:spLocks noGrp="1"/>
          </p:cNvSpPr>
          <p:nvPr>
            <p:ph idx="1"/>
          </p:nvPr>
        </p:nvSpPr>
        <p:spPr>
          <a:xfrm>
            <a:off x="457200" y="1447800"/>
            <a:ext cx="8077200" cy="4724400"/>
          </a:xfrm>
        </p:spPr>
        <p:txBody>
          <a:bodyPr>
            <a:noAutofit/>
          </a:bodyPr>
          <a:lstStyle/>
          <a:p>
            <a:r>
              <a:rPr lang="en-US" sz="2600" dirty="0" smtClean="0"/>
              <a:t>The </a:t>
            </a:r>
            <a:r>
              <a:rPr lang="en-US" sz="2600" dirty="0"/>
              <a:t>North American Free Trade Agreement was signed into law in 1993, opening trade between the United States, Canada, and </a:t>
            </a:r>
            <a:r>
              <a:rPr lang="en-US" sz="2600" dirty="0" smtClean="0"/>
              <a:t>Mexico</a:t>
            </a:r>
          </a:p>
          <a:p>
            <a:r>
              <a:rPr lang="en-US" sz="2600" dirty="0"/>
              <a:t>Canada and Mexico are the largest importers of U.S. </a:t>
            </a:r>
            <a:r>
              <a:rPr lang="en-US" sz="2600" dirty="0" smtClean="0"/>
              <a:t>products, </a:t>
            </a:r>
            <a:r>
              <a:rPr lang="en-US" sz="2600" dirty="0"/>
              <a:t>buying one-fifth of all US manufactured </a:t>
            </a:r>
            <a:r>
              <a:rPr lang="en-US" sz="2600" dirty="0" smtClean="0"/>
              <a:t>goods and supporting 2 million U.S. jobs</a:t>
            </a:r>
          </a:p>
          <a:p>
            <a:r>
              <a:rPr lang="en-US" sz="2600" dirty="0" smtClean="0"/>
              <a:t>NAFTA is currently under renegotiation, and there have been threats of complete withdrawal</a:t>
            </a:r>
          </a:p>
          <a:p>
            <a:r>
              <a:rPr lang="en-US" sz="2600" dirty="0" smtClean="0"/>
              <a:t>There </a:t>
            </a:r>
            <a:r>
              <a:rPr lang="en-US" sz="2600" dirty="0"/>
              <a:t>have been 9 rounds of </a:t>
            </a:r>
            <a:r>
              <a:rPr lang="en-US" sz="2600" dirty="0" smtClean="0"/>
              <a:t>negotiations with little progress </a:t>
            </a:r>
            <a:endParaRPr lang="en-US" sz="2600" dirty="0"/>
          </a:p>
        </p:txBody>
      </p:sp>
    </p:spTree>
    <p:extLst>
      <p:ext uri="{BB962C8B-B14F-4D97-AF65-F5344CB8AC3E}">
        <p14:creationId xmlns:p14="http://schemas.microsoft.com/office/powerpoint/2010/main" val="38315460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of NAFTA Withdrawal</a:t>
            </a:r>
            <a:endParaRPr lang="en-US" dirty="0"/>
          </a:p>
        </p:txBody>
      </p:sp>
      <p:sp>
        <p:nvSpPr>
          <p:cNvPr id="3" name="Content Placeholder 2"/>
          <p:cNvSpPr>
            <a:spLocks noGrp="1"/>
          </p:cNvSpPr>
          <p:nvPr>
            <p:ph idx="1"/>
          </p:nvPr>
        </p:nvSpPr>
        <p:spPr>
          <a:xfrm>
            <a:off x="304800" y="1447800"/>
            <a:ext cx="4800600" cy="5181600"/>
          </a:xfrm>
        </p:spPr>
        <p:txBody>
          <a:bodyPr>
            <a:normAutofit lnSpcReduction="10000"/>
          </a:bodyPr>
          <a:lstStyle/>
          <a:p>
            <a:r>
              <a:rPr lang="en-US" dirty="0" smtClean="0"/>
              <a:t>Major sticking points between the U.S. and Canada/Mexico: </a:t>
            </a:r>
          </a:p>
          <a:p>
            <a:pPr lvl="1"/>
            <a:r>
              <a:rPr lang="en-US" dirty="0" smtClean="0"/>
              <a:t>Dispute Settlement- U.S. demands option to opt out of dispute resolution panels</a:t>
            </a:r>
          </a:p>
          <a:p>
            <a:pPr lvl="1"/>
            <a:r>
              <a:rPr lang="en-US" dirty="0" smtClean="0"/>
              <a:t>Sunset Clause- U.S. demands a review of trade deal every 5 years</a:t>
            </a:r>
          </a:p>
          <a:p>
            <a:pPr lvl="1"/>
            <a:r>
              <a:rPr lang="en-US" dirty="0" smtClean="0"/>
              <a:t>Automotive rules of origin- U.S. demands 75% of parts be made in North America, 40% of components built by workers making at least $16 per hour </a:t>
            </a:r>
          </a:p>
          <a:p>
            <a:pPr lvl="0"/>
            <a:r>
              <a:rPr lang="en-US" dirty="0">
                <a:solidFill>
                  <a:prstClr val="black"/>
                </a:solidFill>
              </a:rPr>
              <a:t>DEC supports the modernization of NAFTA, as well as other FTAs, and asks DEC members to advocate for these </a:t>
            </a:r>
          </a:p>
          <a:p>
            <a:pPr marL="274320" lvl="1" indent="0">
              <a:buNone/>
            </a:pPr>
            <a:endParaRPr lang="en-US" dirty="0" smtClean="0"/>
          </a:p>
          <a:p>
            <a:pPr marL="274320" lvl="1"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5696" y="1600200"/>
            <a:ext cx="4003566" cy="2133600"/>
          </a:xfrm>
          <a:prstGeom prst="rect">
            <a:avLst/>
          </a:prstGeom>
        </p:spPr>
      </p:pic>
      <p:sp>
        <p:nvSpPr>
          <p:cNvPr id="5" name="TextBox 4"/>
          <p:cNvSpPr txBox="1"/>
          <p:nvPr/>
        </p:nvSpPr>
        <p:spPr>
          <a:xfrm>
            <a:off x="5236029" y="3733800"/>
            <a:ext cx="3771462" cy="1169551"/>
          </a:xfrm>
          <a:prstGeom prst="rect">
            <a:avLst/>
          </a:prstGeom>
          <a:noFill/>
        </p:spPr>
        <p:txBody>
          <a:bodyPr wrap="square" rtlCol="0">
            <a:spAutoFit/>
          </a:bodyPr>
          <a:lstStyle/>
          <a:p>
            <a:pPr algn="ctr"/>
            <a:r>
              <a:rPr lang="en-US" sz="1400" i="1" dirty="0" smtClean="0"/>
              <a:t>David Day, member of NADEC, Dr</a:t>
            </a:r>
            <a:r>
              <a:rPr lang="en-US" sz="1400" i="1" dirty="0"/>
              <a:t>. Christina </a:t>
            </a:r>
            <a:r>
              <a:rPr lang="en-US" sz="1400" i="1" dirty="0" err="1"/>
              <a:t>Sevilla</a:t>
            </a:r>
            <a:r>
              <a:rPr lang="en-US" sz="1400" i="1" dirty="0"/>
              <a:t>, Deputy Assistant U.S. Trade </a:t>
            </a:r>
            <a:r>
              <a:rPr lang="en-US" sz="1400" i="1" dirty="0" smtClean="0"/>
              <a:t>Representative, and representatives from the Commerce Dept. discuss FTAs, including NAFTA and KORUS</a:t>
            </a:r>
            <a:endParaRPr lang="en-US" sz="1400" i="1" dirty="0"/>
          </a:p>
        </p:txBody>
      </p:sp>
    </p:spTree>
    <p:extLst>
      <p:ext uri="{BB962C8B-B14F-4D97-AF65-F5344CB8AC3E}">
        <p14:creationId xmlns:p14="http://schemas.microsoft.com/office/powerpoint/2010/main" val="21000787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Export-Import Bank </a:t>
            </a:r>
            <a:endParaRPr lang="en-US" dirty="0"/>
          </a:p>
        </p:txBody>
      </p:sp>
      <p:sp>
        <p:nvSpPr>
          <p:cNvPr id="3" name="Content Placeholder 2"/>
          <p:cNvSpPr>
            <a:spLocks noGrp="1"/>
          </p:cNvSpPr>
          <p:nvPr>
            <p:ph idx="1"/>
          </p:nvPr>
        </p:nvSpPr>
        <p:spPr>
          <a:xfrm>
            <a:off x="228600" y="1450373"/>
            <a:ext cx="5334000" cy="2133600"/>
          </a:xfrm>
        </p:spPr>
        <p:txBody>
          <a:bodyPr>
            <a:normAutofit/>
          </a:bodyPr>
          <a:lstStyle/>
          <a:p>
            <a:r>
              <a:rPr lang="en-US" sz="2000" dirty="0" smtClean="0"/>
              <a:t>The Ex-</a:t>
            </a:r>
            <a:r>
              <a:rPr lang="en-US" sz="2000" dirty="0" err="1" smtClean="0"/>
              <a:t>Im</a:t>
            </a:r>
            <a:r>
              <a:rPr lang="en-US" sz="2000" dirty="0" smtClean="0"/>
              <a:t> bank was created to help American companies compete overseas and bolster exports by providing affordable </a:t>
            </a:r>
            <a:r>
              <a:rPr lang="en-US" sz="2000" smtClean="0"/>
              <a:t>government-backed loan </a:t>
            </a:r>
            <a:r>
              <a:rPr lang="en-US" sz="2000" dirty="0" smtClean="0"/>
              <a:t>guarantees</a:t>
            </a:r>
          </a:p>
          <a:p>
            <a:pPr marL="0" indent="0">
              <a:buNone/>
            </a:pPr>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391" y="685800"/>
            <a:ext cx="285822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743200"/>
            <a:ext cx="6553200" cy="2677656"/>
          </a:xfrm>
          <a:prstGeom prst="rect">
            <a:avLst/>
          </a:prstGeom>
          <a:noFill/>
        </p:spPr>
        <p:txBody>
          <a:bodyPr wrap="square" rtlCol="0">
            <a:spAutoFit/>
          </a:bodyPr>
          <a:lstStyle/>
          <a:p>
            <a:pPr marL="182880" lvl="0" indent="-182880">
              <a:spcBef>
                <a:spcPct val="20000"/>
              </a:spcBef>
              <a:buClr>
                <a:srgbClr val="C00000"/>
              </a:buClr>
              <a:buSzPct val="85000"/>
              <a:buFont typeface="Arial" pitchFamily="34" charset="0"/>
              <a:buChar char="•"/>
            </a:pPr>
            <a:r>
              <a:rPr lang="en-US" sz="2000" dirty="0">
                <a:solidFill>
                  <a:prstClr val="black"/>
                </a:solidFill>
              </a:rPr>
              <a:t>The Ex-</a:t>
            </a:r>
            <a:r>
              <a:rPr lang="en-US" sz="2000" dirty="0" err="1">
                <a:solidFill>
                  <a:prstClr val="black"/>
                </a:solidFill>
              </a:rPr>
              <a:t>Im</a:t>
            </a:r>
            <a:r>
              <a:rPr lang="en-US" sz="2000" dirty="0">
                <a:solidFill>
                  <a:prstClr val="black"/>
                </a:solidFill>
              </a:rPr>
              <a:t> Bank was last fully operational in </a:t>
            </a:r>
            <a:r>
              <a:rPr lang="en-US" sz="2000" dirty="0" smtClean="0">
                <a:solidFill>
                  <a:prstClr val="black"/>
                </a:solidFill>
              </a:rPr>
              <a:t>2014 and is lacking positions of leadership </a:t>
            </a:r>
          </a:p>
          <a:p>
            <a:pPr marL="182880" lvl="0" indent="-182880">
              <a:spcBef>
                <a:spcPct val="20000"/>
              </a:spcBef>
              <a:buClr>
                <a:srgbClr val="C00000"/>
              </a:buClr>
              <a:buSzPct val="85000"/>
              <a:buFont typeface="Arial" pitchFamily="34" charset="0"/>
              <a:buChar char="•"/>
            </a:pPr>
            <a:r>
              <a:rPr lang="en-US" sz="2000" dirty="0">
                <a:solidFill>
                  <a:prstClr val="black"/>
                </a:solidFill>
              </a:rPr>
              <a:t>The absence of leadership at the bank has put American companies at a global </a:t>
            </a:r>
            <a:r>
              <a:rPr lang="en-US" sz="2000" dirty="0" smtClean="0">
                <a:solidFill>
                  <a:prstClr val="black"/>
                </a:solidFill>
              </a:rPr>
              <a:t>disadvantage</a:t>
            </a:r>
            <a:endParaRPr lang="en-US" sz="2000" dirty="0">
              <a:solidFill>
                <a:prstClr val="black"/>
              </a:solidFill>
            </a:endParaRPr>
          </a:p>
          <a:p>
            <a:pPr marL="182880" lvl="0" indent="-182880">
              <a:spcBef>
                <a:spcPct val="20000"/>
              </a:spcBef>
              <a:buClr>
                <a:srgbClr val="C00000"/>
              </a:buClr>
              <a:buSzPct val="85000"/>
              <a:buFont typeface="Arial" pitchFamily="34" charset="0"/>
              <a:buChar char="•"/>
            </a:pPr>
            <a:r>
              <a:rPr lang="en-US" sz="2000" dirty="0" smtClean="0">
                <a:solidFill>
                  <a:prstClr val="black"/>
                </a:solidFill>
              </a:rPr>
              <a:t>Kimberly Reed was nominated on June 20, 2018 as President and Chairwoman of the Bank and has support from the business community for confirmation by the Senate</a:t>
            </a:r>
            <a:endParaRPr lang="en-US" sz="2000" dirty="0">
              <a:solidFill>
                <a:prstClr val="black"/>
              </a:solidFill>
            </a:endParaRPr>
          </a:p>
        </p:txBody>
      </p:sp>
    </p:spTree>
    <p:extLst>
      <p:ext uri="{BB962C8B-B14F-4D97-AF65-F5344CB8AC3E}">
        <p14:creationId xmlns:p14="http://schemas.microsoft.com/office/powerpoint/2010/main" val="1653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Tariffs on Steel &amp; Aluminum  	</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dirty="0" smtClean="0"/>
              <a:t>On </a:t>
            </a:r>
            <a:r>
              <a:rPr lang="en-US" dirty="0"/>
              <a:t>June 1st, 2018, </a:t>
            </a:r>
            <a:r>
              <a:rPr lang="en-US" dirty="0" smtClean="0"/>
              <a:t>a </a:t>
            </a:r>
            <a:r>
              <a:rPr lang="en-US" dirty="0"/>
              <a:t>25% tariff on imported steel and a 10% tariff on imported </a:t>
            </a:r>
            <a:r>
              <a:rPr lang="en-US" dirty="0" smtClean="0"/>
              <a:t>aluminum took effect</a:t>
            </a:r>
          </a:p>
          <a:p>
            <a:pPr lvl="0"/>
            <a:r>
              <a:rPr lang="en-US" dirty="0">
                <a:solidFill>
                  <a:prstClr val="black"/>
                </a:solidFill>
              </a:rPr>
              <a:t>About a third of the steel used by American businesses are imports; more than 60% of the overall market for aluminum supply comes from imports </a:t>
            </a:r>
            <a:endParaRPr lang="en-US" dirty="0" smtClean="0"/>
          </a:p>
          <a:p>
            <a:r>
              <a:rPr lang="en-US" dirty="0" smtClean="0"/>
              <a:t>The </a:t>
            </a:r>
            <a:r>
              <a:rPr lang="en-US" dirty="0"/>
              <a:t>tariffs will make ordinary items produced with aluminum more expensive – like baseball bats and beer cans </a:t>
            </a:r>
            <a:endParaRPr lang="en-US" dirty="0" smtClean="0"/>
          </a:p>
          <a:p>
            <a:r>
              <a:rPr lang="en-US" dirty="0" smtClean="0"/>
              <a:t>Many </a:t>
            </a:r>
            <a:r>
              <a:rPr lang="en-US" dirty="0"/>
              <a:t>of the US’s trading partners and allies have threatened </a:t>
            </a:r>
            <a:r>
              <a:rPr lang="en-US" dirty="0" smtClean="0"/>
              <a:t>retaliatory </a:t>
            </a:r>
            <a:r>
              <a:rPr lang="en-US" dirty="0"/>
              <a:t>tariffs on US </a:t>
            </a:r>
            <a:r>
              <a:rPr lang="en-US" dirty="0" smtClean="0"/>
              <a:t>exports</a:t>
            </a:r>
          </a:p>
          <a:p>
            <a:endParaRPr lang="en-US" dirty="0"/>
          </a:p>
        </p:txBody>
      </p:sp>
    </p:spTree>
    <p:extLst>
      <p:ext uri="{BB962C8B-B14F-4D97-AF65-F5344CB8AC3E}">
        <p14:creationId xmlns:p14="http://schemas.microsoft.com/office/powerpoint/2010/main" val="666393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Tariffs on Chinese Goods </a:t>
            </a:r>
            <a:endParaRPr lang="en-US" dirty="0"/>
          </a:p>
        </p:txBody>
      </p:sp>
      <p:sp>
        <p:nvSpPr>
          <p:cNvPr id="3" name="Content Placeholder 2"/>
          <p:cNvSpPr>
            <a:spLocks noGrp="1"/>
          </p:cNvSpPr>
          <p:nvPr>
            <p:ph idx="1"/>
          </p:nvPr>
        </p:nvSpPr>
        <p:spPr>
          <a:xfrm>
            <a:off x="217714" y="1502229"/>
            <a:ext cx="5638800" cy="5334000"/>
          </a:xfrm>
        </p:spPr>
        <p:txBody>
          <a:bodyPr>
            <a:normAutofit/>
          </a:bodyPr>
          <a:lstStyle/>
          <a:p>
            <a:r>
              <a:rPr lang="en-US" sz="2200" dirty="0" smtClean="0"/>
              <a:t>President </a:t>
            </a:r>
            <a:r>
              <a:rPr lang="en-US" sz="2200" dirty="0"/>
              <a:t>Trump </a:t>
            </a:r>
            <a:r>
              <a:rPr lang="en-US" sz="2200" dirty="0" smtClean="0"/>
              <a:t>released </a:t>
            </a:r>
            <a:r>
              <a:rPr lang="en-US" sz="2200" dirty="0"/>
              <a:t>a statement claiming that trade between the </a:t>
            </a:r>
            <a:r>
              <a:rPr lang="en-US" sz="2200" dirty="0" smtClean="0"/>
              <a:t>U.S. and </a:t>
            </a:r>
            <a:r>
              <a:rPr lang="en-US" sz="2200" dirty="0"/>
              <a:t>China has been </a:t>
            </a:r>
            <a:r>
              <a:rPr lang="en-US" sz="2200" dirty="0" smtClean="0"/>
              <a:t>unfair, due </a:t>
            </a:r>
            <a:r>
              <a:rPr lang="en-US" sz="2200" dirty="0"/>
              <a:t>to China’s </a:t>
            </a:r>
            <a:r>
              <a:rPr lang="en-US" sz="2200" dirty="0" smtClean="0"/>
              <a:t>practices </a:t>
            </a:r>
            <a:r>
              <a:rPr lang="en-US" sz="2200" dirty="0"/>
              <a:t>in the acquisition of American intellectual property </a:t>
            </a:r>
            <a:endParaRPr lang="en-US" sz="2200" dirty="0" smtClean="0"/>
          </a:p>
          <a:p>
            <a:r>
              <a:rPr lang="en-US" sz="2200" dirty="0" smtClean="0"/>
              <a:t>A 25</a:t>
            </a:r>
            <a:r>
              <a:rPr lang="en-US" sz="2200" dirty="0"/>
              <a:t>% tariff on $50 billion of Chinese </a:t>
            </a:r>
            <a:r>
              <a:rPr lang="en-US" sz="2200" dirty="0" smtClean="0"/>
              <a:t>goods</a:t>
            </a:r>
          </a:p>
          <a:p>
            <a:r>
              <a:rPr lang="en-US" sz="2200" dirty="0" smtClean="0"/>
              <a:t>Additional tariffs </a:t>
            </a:r>
            <a:r>
              <a:rPr lang="en-US" sz="2200" dirty="0"/>
              <a:t>of $100 </a:t>
            </a:r>
            <a:r>
              <a:rPr lang="en-US" sz="2200" dirty="0" smtClean="0"/>
              <a:t>billion if China pursues retaliatory tariffs </a:t>
            </a:r>
          </a:p>
          <a:p>
            <a:r>
              <a:rPr lang="en-US" sz="2200" dirty="0" smtClean="0"/>
              <a:t>The first </a:t>
            </a:r>
            <a:r>
              <a:rPr lang="en-US" sz="2200" dirty="0"/>
              <a:t>of </a:t>
            </a:r>
            <a:r>
              <a:rPr lang="en-US" sz="2200" dirty="0" smtClean="0"/>
              <a:t>the tariffs will </a:t>
            </a:r>
            <a:r>
              <a:rPr lang="en-US" sz="2200" dirty="0"/>
              <a:t>take place on July 6 summing $34 billion, and the second, summing $16 billion, will take place after a public notice and comment </a:t>
            </a:r>
            <a:r>
              <a:rPr lang="en-US" sz="2200" dirty="0" smtClean="0"/>
              <a:t>process</a:t>
            </a:r>
            <a:r>
              <a:rPr lang="en-US" sz="2200"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5568" y="1696752"/>
            <a:ext cx="3061858" cy="1861457"/>
          </a:xfrm>
          <a:prstGeom prst="rect">
            <a:avLst/>
          </a:prstGeom>
        </p:spPr>
      </p:pic>
      <p:sp>
        <p:nvSpPr>
          <p:cNvPr id="5" name="TextBox 4"/>
          <p:cNvSpPr txBox="1"/>
          <p:nvPr/>
        </p:nvSpPr>
        <p:spPr>
          <a:xfrm>
            <a:off x="5855568" y="3561522"/>
            <a:ext cx="3222171" cy="738664"/>
          </a:xfrm>
          <a:prstGeom prst="rect">
            <a:avLst/>
          </a:prstGeom>
          <a:noFill/>
        </p:spPr>
        <p:txBody>
          <a:bodyPr wrap="square" rtlCol="0">
            <a:spAutoFit/>
          </a:bodyPr>
          <a:lstStyle/>
          <a:p>
            <a:pPr algn="ctr"/>
            <a:r>
              <a:rPr lang="en-US" sz="1400" i="1" dirty="0" smtClean="0"/>
              <a:t>Commerce Secretary Wilbur Ross and NADEC Chair Robert Brown discuss Chinese influence</a:t>
            </a:r>
            <a:endParaRPr lang="en-US" sz="1400" i="1" dirty="0"/>
          </a:p>
        </p:txBody>
      </p:sp>
    </p:spTree>
    <p:extLst>
      <p:ext uri="{BB962C8B-B14F-4D97-AF65-F5344CB8AC3E}">
        <p14:creationId xmlns:p14="http://schemas.microsoft.com/office/powerpoint/2010/main" val="269288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New Tariffs on Alabama </a:t>
            </a:r>
            <a:endParaRPr lang="en-US" dirty="0"/>
          </a:p>
        </p:txBody>
      </p:sp>
      <p:sp>
        <p:nvSpPr>
          <p:cNvPr id="3" name="Content Placeholder 2"/>
          <p:cNvSpPr>
            <a:spLocks noGrp="1"/>
          </p:cNvSpPr>
          <p:nvPr>
            <p:ph idx="1"/>
          </p:nvPr>
        </p:nvSpPr>
        <p:spPr/>
        <p:txBody>
          <a:bodyPr/>
          <a:lstStyle/>
          <a:p>
            <a:r>
              <a:rPr lang="en-US" dirty="0" smtClean="0"/>
              <a:t>Because of the new tariffs on steel, aluminum, and Chinese imports, China, the EU, Mexico, and Canada have retaliated or announced plans to retaliate with billions of dollars in tariffs on American-made products</a:t>
            </a:r>
          </a:p>
          <a:p>
            <a:r>
              <a:rPr lang="en-US" dirty="0" smtClean="0"/>
              <a:t>Retaliatory measures threaten $3.6 billion of Alabama exports </a:t>
            </a:r>
          </a:p>
          <a:p>
            <a:r>
              <a:rPr lang="en-US" dirty="0" smtClean="0"/>
              <a:t>Alabama’s hardest hit products are aluminum alloy, alloy steel, stainless steel, and passenger vehicles  </a:t>
            </a:r>
          </a:p>
          <a:p>
            <a:r>
              <a:rPr lang="en-US" dirty="0" smtClean="0"/>
              <a:t>An emerging trade war endangers the 567,500 Alabama jobs supported by global trade </a:t>
            </a:r>
          </a:p>
          <a:p>
            <a:pPr marL="0" lvl="0" indent="0">
              <a:buNone/>
            </a:pPr>
            <a:endParaRPr lang="en-US" sz="1300" i="1" dirty="0" smtClean="0">
              <a:solidFill>
                <a:prstClr val="black"/>
              </a:solidFill>
            </a:endParaRPr>
          </a:p>
          <a:p>
            <a:pPr marL="0" lvl="0" indent="0">
              <a:buNone/>
            </a:pPr>
            <a:endParaRPr lang="en-US" sz="1300" i="1" dirty="0">
              <a:solidFill>
                <a:prstClr val="black"/>
              </a:solidFill>
            </a:endParaRPr>
          </a:p>
          <a:p>
            <a:pPr marL="0" lvl="0" indent="0">
              <a:buNone/>
            </a:pPr>
            <a:r>
              <a:rPr lang="en-US" sz="1300" i="1" dirty="0" smtClean="0">
                <a:solidFill>
                  <a:prstClr val="black"/>
                </a:solidFill>
              </a:rPr>
              <a:t>According </a:t>
            </a:r>
            <a:r>
              <a:rPr lang="en-US" sz="1300" i="1" dirty="0">
                <a:solidFill>
                  <a:prstClr val="black"/>
                </a:solidFill>
              </a:rPr>
              <a:t>to the U.S. Chamber of Commerce </a:t>
            </a:r>
          </a:p>
          <a:p>
            <a:pPr marL="0" indent="0">
              <a:buNone/>
            </a:pPr>
            <a:endParaRPr lang="en-US" dirty="0" smtClean="0"/>
          </a:p>
        </p:txBody>
      </p:sp>
    </p:spTree>
    <p:extLst>
      <p:ext uri="{BB962C8B-B14F-4D97-AF65-F5344CB8AC3E}">
        <p14:creationId xmlns:p14="http://schemas.microsoft.com/office/powerpoint/2010/main" val="799637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NADEC?</a:t>
            </a:r>
            <a:endParaRPr lang="en-US" dirty="0"/>
          </a:p>
        </p:txBody>
      </p:sp>
      <p:sp>
        <p:nvSpPr>
          <p:cNvPr id="3" name="Content Placeholder 2"/>
          <p:cNvSpPr>
            <a:spLocks noGrp="1"/>
          </p:cNvSpPr>
          <p:nvPr>
            <p:ph idx="1"/>
          </p:nvPr>
        </p:nvSpPr>
        <p:spPr>
          <a:xfrm>
            <a:off x="457200" y="1447800"/>
            <a:ext cx="2584174" cy="2418522"/>
          </a:xfrm>
        </p:spPr>
        <p:txBody>
          <a:bodyPr>
            <a:noAutofit/>
          </a:bodyPr>
          <a:lstStyle/>
          <a:p>
            <a:r>
              <a:rPr lang="en-US" dirty="0" smtClean="0"/>
              <a:t>Association of regional District Export Councils throughout the U.S.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676400"/>
            <a:ext cx="5696100" cy="1553132"/>
          </a:xfrm>
          <a:prstGeom prst="rect">
            <a:avLst/>
          </a:prstGeom>
        </p:spPr>
      </p:pic>
      <p:sp>
        <p:nvSpPr>
          <p:cNvPr id="5" name="TextBox 4"/>
          <p:cNvSpPr txBox="1"/>
          <p:nvPr/>
        </p:nvSpPr>
        <p:spPr>
          <a:xfrm>
            <a:off x="457200" y="3505200"/>
            <a:ext cx="8153400" cy="1569660"/>
          </a:xfrm>
          <a:prstGeom prst="rect">
            <a:avLst/>
          </a:prstGeom>
          <a:noFill/>
        </p:spPr>
        <p:txBody>
          <a:bodyPr wrap="square" rtlCol="0">
            <a:spAutoFit/>
          </a:bodyPr>
          <a:lstStyle/>
          <a:p>
            <a:pPr marL="182880" lvl="0" indent="-182880">
              <a:spcBef>
                <a:spcPct val="20000"/>
              </a:spcBef>
              <a:buClr>
                <a:srgbClr val="C00000"/>
              </a:buClr>
              <a:buSzPct val="85000"/>
              <a:buFont typeface="Arial" pitchFamily="34" charset="0"/>
              <a:buChar char="•"/>
            </a:pPr>
            <a:r>
              <a:rPr lang="en-US" sz="2400" dirty="0">
                <a:solidFill>
                  <a:prstClr val="black"/>
                </a:solidFill>
              </a:rPr>
              <a:t>NADEC increases awareness and understanding of the importance of exports to the US economy through education, legislative outreach and engagement with DECs and other relevant stakeholders</a:t>
            </a:r>
          </a:p>
        </p:txBody>
      </p:sp>
    </p:spTree>
    <p:extLst>
      <p:ext uri="{BB962C8B-B14F-4D97-AF65-F5344CB8AC3E}">
        <p14:creationId xmlns:p14="http://schemas.microsoft.com/office/powerpoint/2010/main" val="30291537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New Tariffs on Arkansas</a:t>
            </a:r>
            <a:endParaRPr lang="en-US" dirty="0"/>
          </a:p>
        </p:txBody>
      </p:sp>
      <p:sp>
        <p:nvSpPr>
          <p:cNvPr id="3" name="Content Placeholder 2"/>
          <p:cNvSpPr>
            <a:spLocks noGrp="1"/>
          </p:cNvSpPr>
          <p:nvPr>
            <p:ph idx="1"/>
          </p:nvPr>
        </p:nvSpPr>
        <p:spPr>
          <a:xfrm>
            <a:off x="304800" y="1600200"/>
            <a:ext cx="8382000" cy="5029200"/>
          </a:xfrm>
        </p:spPr>
        <p:txBody>
          <a:bodyPr>
            <a:normAutofit lnSpcReduction="10000"/>
          </a:bodyPr>
          <a:lstStyle/>
          <a:p>
            <a:r>
              <a:rPr lang="en-US" dirty="0"/>
              <a:t>Because of the new tariffs on steel, aluminum, and Chinese imports, </a:t>
            </a:r>
            <a:r>
              <a:rPr lang="en-US" dirty="0" smtClean="0"/>
              <a:t>China, the EU, Mexico, and Canada have retaliated or announced plans to retaliate against the new U.S. tariffs with billions of dollars in tariffs on American-made products</a:t>
            </a:r>
          </a:p>
          <a:p>
            <a:r>
              <a:rPr lang="en-US" dirty="0" smtClean="0"/>
              <a:t>Retaliatory measures threaten $339 million of Arkansas exports </a:t>
            </a:r>
          </a:p>
          <a:p>
            <a:r>
              <a:rPr lang="en-US" dirty="0" smtClean="0"/>
              <a:t>Arkansas’ hardest hit products are paper and paperboard, cotton, types of frozen vegetables, and types of iron/non-alloy steel</a:t>
            </a:r>
          </a:p>
          <a:p>
            <a:r>
              <a:rPr lang="en-US" dirty="0" smtClean="0"/>
              <a:t>An emerging trade war endangers the 348,400 Arkansas jobs supported by global trade</a:t>
            </a:r>
            <a:endParaRPr lang="en-US" sz="1400" i="1" dirty="0">
              <a:solidFill>
                <a:prstClr val="black"/>
              </a:solidFill>
            </a:endParaRPr>
          </a:p>
          <a:p>
            <a:pPr marL="0" indent="0">
              <a:buNone/>
            </a:pPr>
            <a:r>
              <a:rPr lang="en-US" dirty="0" smtClean="0"/>
              <a:t> </a:t>
            </a:r>
          </a:p>
          <a:p>
            <a:pPr marL="0" lvl="0" indent="0">
              <a:buNone/>
            </a:pPr>
            <a:r>
              <a:rPr lang="en-US" sz="1300" i="1" dirty="0">
                <a:solidFill>
                  <a:prstClr val="black"/>
                </a:solidFill>
              </a:rPr>
              <a:t>According to the U.S. Chamber of Commerce </a:t>
            </a:r>
          </a:p>
        </p:txBody>
      </p:sp>
    </p:spTree>
    <p:extLst>
      <p:ext uri="{BB962C8B-B14F-4D97-AF65-F5344CB8AC3E}">
        <p14:creationId xmlns:p14="http://schemas.microsoft.com/office/powerpoint/2010/main" val="3368553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New Tariffs on Florida</a:t>
            </a:r>
            <a:endParaRPr lang="en-US" dirty="0"/>
          </a:p>
        </p:txBody>
      </p:sp>
      <p:sp>
        <p:nvSpPr>
          <p:cNvPr id="3" name="Content Placeholder 2"/>
          <p:cNvSpPr>
            <a:spLocks noGrp="1"/>
          </p:cNvSpPr>
          <p:nvPr>
            <p:ph idx="1"/>
          </p:nvPr>
        </p:nvSpPr>
        <p:spPr/>
        <p:txBody>
          <a:bodyPr/>
          <a:lstStyle/>
          <a:p>
            <a:r>
              <a:rPr lang="en-US" dirty="0"/>
              <a:t>Because of the new tariffs on steel, aluminum, and Chinese imports, </a:t>
            </a:r>
            <a:r>
              <a:rPr lang="en-US" dirty="0" smtClean="0"/>
              <a:t>China, the EU, Mexico, and Canada have retaliated or announced plans to retaliate against the new U.S. tariffs with billions of dollars in tariffs on American-made products</a:t>
            </a:r>
          </a:p>
          <a:p>
            <a:r>
              <a:rPr lang="en-US" dirty="0" smtClean="0"/>
              <a:t>Retaliatory measures threaten $713 million of Florida exports </a:t>
            </a:r>
          </a:p>
          <a:p>
            <a:r>
              <a:rPr lang="en-US" dirty="0" smtClean="0"/>
              <a:t>Florida’s hardest hit products are motorboats and aluminum waste and scrap </a:t>
            </a:r>
          </a:p>
          <a:p>
            <a:r>
              <a:rPr lang="en-US" dirty="0" smtClean="0"/>
              <a:t>An emerging trade war endangers the 2,502,500 Florida jobs supported by global trade </a:t>
            </a:r>
          </a:p>
          <a:p>
            <a:pPr marL="0" lvl="0" indent="0">
              <a:buNone/>
            </a:pPr>
            <a:endParaRPr lang="en-US" sz="1400" i="1" dirty="0" smtClean="0">
              <a:solidFill>
                <a:prstClr val="black"/>
              </a:solidFill>
            </a:endParaRPr>
          </a:p>
          <a:p>
            <a:pPr marL="0" lvl="0" indent="0">
              <a:buNone/>
            </a:pPr>
            <a:r>
              <a:rPr lang="en-US" sz="1400" i="1" dirty="0" smtClean="0">
                <a:solidFill>
                  <a:prstClr val="black"/>
                </a:solidFill>
              </a:rPr>
              <a:t>According </a:t>
            </a:r>
            <a:r>
              <a:rPr lang="en-US" sz="1400" i="1" dirty="0">
                <a:solidFill>
                  <a:prstClr val="black"/>
                </a:solidFill>
              </a:rPr>
              <a:t>to the U.S. Chamber of Commerce </a:t>
            </a:r>
          </a:p>
          <a:p>
            <a:pPr marL="0" indent="0">
              <a:buNone/>
            </a:pPr>
            <a:endParaRPr lang="en-US" dirty="0" smtClean="0"/>
          </a:p>
        </p:txBody>
      </p:sp>
    </p:spTree>
    <p:extLst>
      <p:ext uri="{BB962C8B-B14F-4D97-AF65-F5344CB8AC3E}">
        <p14:creationId xmlns:p14="http://schemas.microsoft.com/office/powerpoint/2010/main" val="15348757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New Tariffs on Georgia</a:t>
            </a:r>
            <a:endParaRPr lang="en-US" dirty="0"/>
          </a:p>
        </p:txBody>
      </p:sp>
      <p:sp>
        <p:nvSpPr>
          <p:cNvPr id="3" name="Content Placeholder 2"/>
          <p:cNvSpPr>
            <a:spLocks noGrp="1"/>
          </p:cNvSpPr>
          <p:nvPr>
            <p:ph idx="1"/>
          </p:nvPr>
        </p:nvSpPr>
        <p:spPr/>
        <p:txBody>
          <a:bodyPr>
            <a:normAutofit lnSpcReduction="10000"/>
          </a:bodyPr>
          <a:lstStyle/>
          <a:p>
            <a:r>
              <a:rPr lang="en-US" dirty="0"/>
              <a:t>Because of the new tariffs on steel, aluminum, and Chinese imports, </a:t>
            </a:r>
            <a:r>
              <a:rPr lang="en-US" dirty="0" smtClean="0"/>
              <a:t>China, the EU, Mexico, and Canada have retaliated or announced plans to retaliate against the new U.S. tariffs with billions of dollars in tariffs on American-made products</a:t>
            </a:r>
          </a:p>
          <a:p>
            <a:r>
              <a:rPr lang="en-US" dirty="0" smtClean="0"/>
              <a:t>Retaliatory measures threaten $750 million of Georgia exports </a:t>
            </a:r>
          </a:p>
          <a:p>
            <a:r>
              <a:rPr lang="en-US" dirty="0" smtClean="0"/>
              <a:t>Georgia’s hardest hit products are lawn mowers, metal furniture, aluminum waste and scrap, and yachts, row boats, and canoes</a:t>
            </a:r>
          </a:p>
          <a:p>
            <a:r>
              <a:rPr lang="en-US" dirty="0" smtClean="0"/>
              <a:t>An emerging trade war endangers the 1,283,800 Georgia jobs supported by global trade</a:t>
            </a:r>
          </a:p>
          <a:p>
            <a:pPr marL="0" indent="0">
              <a:buNone/>
            </a:pPr>
            <a:endParaRPr lang="en-US" sz="1400" dirty="0" smtClean="0"/>
          </a:p>
          <a:p>
            <a:pPr marL="0" indent="0">
              <a:buNone/>
            </a:pPr>
            <a:r>
              <a:rPr lang="en-US" sz="1400" dirty="0" smtClean="0"/>
              <a:t> </a:t>
            </a:r>
            <a:r>
              <a:rPr lang="en-US" sz="1400" i="1" dirty="0"/>
              <a:t>According to the U.S. Chamber of Commerce </a:t>
            </a:r>
          </a:p>
          <a:p>
            <a:pPr marL="0" indent="0">
              <a:buNone/>
            </a:pPr>
            <a:endParaRPr lang="en-US" dirty="0" smtClean="0"/>
          </a:p>
        </p:txBody>
      </p:sp>
    </p:spTree>
    <p:extLst>
      <p:ext uri="{BB962C8B-B14F-4D97-AF65-F5344CB8AC3E}">
        <p14:creationId xmlns:p14="http://schemas.microsoft.com/office/powerpoint/2010/main" val="1733215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New Tariffs on Mississippi </a:t>
            </a:r>
            <a:endParaRPr lang="en-US" dirty="0"/>
          </a:p>
        </p:txBody>
      </p:sp>
      <p:sp>
        <p:nvSpPr>
          <p:cNvPr id="3" name="Content Placeholder 2"/>
          <p:cNvSpPr>
            <a:spLocks noGrp="1"/>
          </p:cNvSpPr>
          <p:nvPr>
            <p:ph idx="1"/>
          </p:nvPr>
        </p:nvSpPr>
        <p:spPr/>
        <p:txBody>
          <a:bodyPr>
            <a:normAutofit lnSpcReduction="10000"/>
          </a:bodyPr>
          <a:lstStyle/>
          <a:p>
            <a:r>
              <a:rPr lang="en-US" dirty="0" smtClean="0"/>
              <a:t>Because of the new tariffs on steel, aluminum, and Chinese imports, China, the EU, Mexico, and Canada have retaliated or announced plans to retaliate against the new U.S. tariffs with billions of dollars in tariffs on American-made products</a:t>
            </a:r>
          </a:p>
          <a:p>
            <a:r>
              <a:rPr lang="en-US" dirty="0" smtClean="0"/>
              <a:t>Retaliatory measures threaten $519 million of Mississippi exports </a:t>
            </a:r>
          </a:p>
          <a:p>
            <a:r>
              <a:rPr lang="en-US" dirty="0" smtClean="0"/>
              <a:t>Mississippi’s hardest hit products are aluminum casks and cans, flat-hot-rolled iron, non-alloy steel coil, soybeans, and articles of iron or steel </a:t>
            </a:r>
          </a:p>
          <a:p>
            <a:r>
              <a:rPr lang="en-US" dirty="0" smtClean="0"/>
              <a:t>An emerging trade war endangers the 339,500 Mississippi jobs supported by global trade </a:t>
            </a:r>
          </a:p>
          <a:p>
            <a:pPr marL="0" indent="0">
              <a:buNone/>
            </a:pPr>
            <a:endParaRPr lang="en-US" sz="1400" i="1" dirty="0" smtClean="0"/>
          </a:p>
          <a:p>
            <a:pPr marL="0" indent="0">
              <a:buNone/>
            </a:pPr>
            <a:r>
              <a:rPr lang="en-US" sz="1400" i="1" dirty="0" smtClean="0"/>
              <a:t>According </a:t>
            </a:r>
            <a:r>
              <a:rPr lang="en-US" sz="1400" i="1" dirty="0"/>
              <a:t>to the U.S. Chamber of Commerce </a:t>
            </a:r>
          </a:p>
          <a:p>
            <a:pPr marL="0" indent="0">
              <a:buNone/>
            </a:pPr>
            <a:endParaRPr lang="en-US" dirty="0" smtClean="0"/>
          </a:p>
        </p:txBody>
      </p:sp>
    </p:spTree>
    <p:extLst>
      <p:ext uri="{BB962C8B-B14F-4D97-AF65-F5344CB8AC3E}">
        <p14:creationId xmlns:p14="http://schemas.microsoft.com/office/powerpoint/2010/main" val="3635693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New Tariffs on Oklahoma</a:t>
            </a:r>
            <a:endParaRPr lang="en-US" dirty="0"/>
          </a:p>
        </p:txBody>
      </p:sp>
      <p:sp>
        <p:nvSpPr>
          <p:cNvPr id="3" name="Content Placeholder 2"/>
          <p:cNvSpPr>
            <a:spLocks noGrp="1"/>
          </p:cNvSpPr>
          <p:nvPr>
            <p:ph idx="1"/>
          </p:nvPr>
        </p:nvSpPr>
        <p:spPr/>
        <p:txBody>
          <a:bodyPr>
            <a:normAutofit lnSpcReduction="10000"/>
          </a:bodyPr>
          <a:lstStyle/>
          <a:p>
            <a:r>
              <a:rPr lang="en-US" dirty="0"/>
              <a:t>Because of the new tariffs on steel, aluminum, and Chinese imports, </a:t>
            </a:r>
            <a:r>
              <a:rPr lang="en-US" dirty="0" smtClean="0"/>
              <a:t>China, the EU, Mexico, and Canada have retaliated or announced plans to retaliate against the new U.S. tariffs with billions of dollars in tariffs on American-made products</a:t>
            </a:r>
          </a:p>
          <a:p>
            <a:r>
              <a:rPr lang="en-US" dirty="0" smtClean="0"/>
              <a:t>Retaliatory measures threaten $208 million of Oklahoma exports </a:t>
            </a:r>
          </a:p>
          <a:p>
            <a:r>
              <a:rPr lang="en-US" dirty="0" smtClean="0"/>
              <a:t>Oklahoma’s hardest hit products are iron or non-alloy steel pipe, frozen swine meat, fresh or chilled meat, and articles of iron or steel </a:t>
            </a:r>
          </a:p>
          <a:p>
            <a:r>
              <a:rPr lang="en-US" dirty="0" smtClean="0"/>
              <a:t>An emerging trade war endangers the 401,000 Oklahoma jobs supported by global trade </a:t>
            </a:r>
          </a:p>
          <a:p>
            <a:endParaRPr lang="en-US" sz="1600" i="1" dirty="0" smtClean="0"/>
          </a:p>
          <a:p>
            <a:pPr marL="0" indent="0">
              <a:buNone/>
            </a:pPr>
            <a:r>
              <a:rPr lang="en-US" sz="1400" i="1" dirty="0" smtClean="0"/>
              <a:t>According to the U.S. Chamber of Commerce </a:t>
            </a:r>
            <a:endParaRPr lang="en-US" sz="1400" i="1" dirty="0"/>
          </a:p>
        </p:txBody>
      </p:sp>
    </p:spTree>
    <p:extLst>
      <p:ext uri="{BB962C8B-B14F-4D97-AF65-F5344CB8AC3E}">
        <p14:creationId xmlns:p14="http://schemas.microsoft.com/office/powerpoint/2010/main" val="22686938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Miscellaneous Tariff Bill</a:t>
            </a:r>
            <a:endParaRPr lang="en-US" dirty="0"/>
          </a:p>
        </p:txBody>
      </p:sp>
      <p:sp>
        <p:nvSpPr>
          <p:cNvPr id="3" name="Content Placeholder 2"/>
          <p:cNvSpPr>
            <a:spLocks noGrp="1"/>
          </p:cNvSpPr>
          <p:nvPr>
            <p:ph idx="1"/>
          </p:nvPr>
        </p:nvSpPr>
        <p:spPr/>
        <p:txBody>
          <a:bodyPr/>
          <a:lstStyle/>
          <a:p>
            <a:r>
              <a:rPr lang="en-US" dirty="0" smtClean="0"/>
              <a:t>A Miscellaneous </a:t>
            </a:r>
            <a:r>
              <a:rPr lang="en-US" dirty="0"/>
              <a:t>Tariff Bill (MTB) is a law that temporarily reduces or suspends the import tariffs paid on particular products imported into the United </a:t>
            </a:r>
            <a:r>
              <a:rPr lang="en-US" dirty="0" smtClean="0"/>
              <a:t>States</a:t>
            </a:r>
          </a:p>
          <a:p>
            <a:r>
              <a:rPr lang="en-US" dirty="0"/>
              <a:t>The last MTB passed by Congress expired on December 31, 2012. Since then, businesses have paid billions of dollars of tariffs on products </a:t>
            </a:r>
            <a:r>
              <a:rPr lang="en-US" dirty="0" smtClean="0"/>
              <a:t>needed for domestic manufacturing</a:t>
            </a:r>
          </a:p>
          <a:p>
            <a:r>
              <a:rPr lang="en-US" dirty="0" smtClean="0"/>
              <a:t>MTB of 2018 would </a:t>
            </a:r>
            <a:r>
              <a:rPr lang="en-US" dirty="0"/>
              <a:t>eliminate import tariffs of more than $1.1 billion over the next three years and boost U.S. manufacturing output by more than $3.1 </a:t>
            </a:r>
            <a:r>
              <a:rPr lang="en-US" dirty="0" smtClean="0"/>
              <a:t>billion</a:t>
            </a:r>
          </a:p>
          <a:p>
            <a:r>
              <a:rPr lang="en-US" dirty="0" smtClean="0"/>
              <a:t>The MTB of 2018 was passed by the House on January 16, 2018, but the Senate has yet to take action</a:t>
            </a:r>
            <a:endParaRPr lang="en-US" dirty="0"/>
          </a:p>
        </p:txBody>
      </p:sp>
    </p:spTree>
    <p:extLst>
      <p:ext uri="{BB962C8B-B14F-4D97-AF65-F5344CB8AC3E}">
        <p14:creationId xmlns:p14="http://schemas.microsoft.com/office/powerpoint/2010/main" val="140298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055"/>
            <a:ext cx="8229600" cy="990600"/>
          </a:xfrm>
        </p:spPr>
        <p:txBody>
          <a:bodyPr>
            <a:normAutofit/>
          </a:bodyPr>
          <a:lstStyle/>
          <a:p>
            <a:r>
              <a:rPr lang="en-US" dirty="0" smtClean="0"/>
              <a:t>The U.S. Commercial Service</a:t>
            </a:r>
            <a:endParaRPr lang="en-US" dirty="0"/>
          </a:p>
        </p:txBody>
      </p:sp>
      <p:sp>
        <p:nvSpPr>
          <p:cNvPr id="3" name="Content Placeholder 2"/>
          <p:cNvSpPr>
            <a:spLocks noGrp="1"/>
          </p:cNvSpPr>
          <p:nvPr>
            <p:ph idx="1"/>
          </p:nvPr>
        </p:nvSpPr>
        <p:spPr>
          <a:xfrm>
            <a:off x="16625" y="1295400"/>
            <a:ext cx="5867400" cy="5126182"/>
          </a:xfrm>
        </p:spPr>
        <p:txBody>
          <a:bodyPr>
            <a:noAutofit/>
          </a:bodyPr>
          <a:lstStyle/>
          <a:p>
            <a:r>
              <a:rPr lang="en-US" sz="2200" dirty="0" smtClean="0"/>
              <a:t>The </a:t>
            </a:r>
            <a:r>
              <a:rPr lang="en-US" sz="2200" dirty="0"/>
              <a:t>Commercial Service had and continues to have a growing number of vacancies in the US and overseas </a:t>
            </a:r>
            <a:r>
              <a:rPr lang="en-US" sz="2200" dirty="0" smtClean="0"/>
              <a:t>fields</a:t>
            </a:r>
          </a:p>
          <a:p>
            <a:r>
              <a:rPr lang="en-US" sz="2200" dirty="0" smtClean="0"/>
              <a:t>The organization helps small-to-medium sized companies expand exports overseas </a:t>
            </a:r>
          </a:p>
          <a:p>
            <a:r>
              <a:rPr lang="en-US" sz="2200" dirty="0" smtClean="0"/>
              <a:t>In </a:t>
            </a:r>
            <a:r>
              <a:rPr lang="en-US" sz="2200" dirty="0"/>
              <a:t>the funding for fiscal year 2019, the Administration has </a:t>
            </a:r>
            <a:r>
              <a:rPr lang="en-US" sz="2200" dirty="0" smtClean="0"/>
              <a:t>asked </a:t>
            </a:r>
            <a:r>
              <a:rPr lang="en-US" sz="2200" dirty="0"/>
              <a:t>for cuts to the Commercial Service of $44.5 </a:t>
            </a:r>
            <a:r>
              <a:rPr lang="en-US" sz="2200" dirty="0" smtClean="0"/>
              <a:t>million from their previous $320 million budget</a:t>
            </a:r>
          </a:p>
          <a:p>
            <a:r>
              <a:rPr lang="en-US" sz="2200" dirty="0" smtClean="0"/>
              <a:t>The Senate </a:t>
            </a:r>
            <a:r>
              <a:rPr lang="en-US" sz="2200" dirty="0"/>
              <a:t>and the House have completed </a:t>
            </a:r>
            <a:r>
              <a:rPr lang="en-US" sz="2200" dirty="0" smtClean="0"/>
              <a:t>reports protecting </a:t>
            </a:r>
            <a:r>
              <a:rPr lang="en-US" sz="2200" dirty="0"/>
              <a:t>the Commercial Service for FY19, </a:t>
            </a:r>
            <a:r>
              <a:rPr lang="en-US" sz="2200" dirty="0" smtClean="0"/>
              <a:t>giving funding of $319 million</a:t>
            </a:r>
            <a:endParaRPr lang="en-US" sz="2200" dirty="0"/>
          </a:p>
          <a:p>
            <a:r>
              <a:rPr lang="en-US" sz="2200" dirty="0" smtClean="0"/>
              <a:t>Funding needs to be </a:t>
            </a:r>
            <a:r>
              <a:rPr lang="en-US" sz="2200" dirty="0"/>
              <a:t>increased by $50 </a:t>
            </a:r>
            <a:r>
              <a:rPr lang="en-US" sz="2200" dirty="0" smtClean="0"/>
              <a:t>million, </a:t>
            </a:r>
            <a:r>
              <a:rPr lang="en-US" sz="2200" dirty="0"/>
              <a:t>in order to restore staffing in the US field and expand to </a:t>
            </a:r>
            <a:r>
              <a:rPr lang="en-US" sz="2200" dirty="0" smtClean="0"/>
              <a:t>posts overseas</a:t>
            </a:r>
            <a:endParaRPr lang="en-US" sz="22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443644"/>
            <a:ext cx="3098662"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3241964"/>
            <a:ext cx="3047999" cy="1600438"/>
          </a:xfrm>
          <a:prstGeom prst="rect">
            <a:avLst/>
          </a:prstGeom>
          <a:noFill/>
        </p:spPr>
        <p:txBody>
          <a:bodyPr wrap="square" rtlCol="0">
            <a:spAutoFit/>
          </a:bodyPr>
          <a:lstStyle/>
          <a:p>
            <a:pPr algn="ctr"/>
            <a:r>
              <a:rPr lang="en-US" sz="1400" i="1" dirty="0" smtClean="0"/>
              <a:t>A panel led by NADEC member Bill Cummins, discussing Commerce funding. Dan Crocker with the  Dept. of Commerce and Linda Dempsey with NAM are advocating for increased funding and the filling of open Commercial Officer positions. </a:t>
            </a:r>
            <a:endParaRPr lang="en-US" sz="1400" i="1" dirty="0"/>
          </a:p>
        </p:txBody>
      </p:sp>
    </p:spTree>
    <p:extLst>
      <p:ext uri="{BB962C8B-B14F-4D97-AF65-F5344CB8AC3E}">
        <p14:creationId xmlns:p14="http://schemas.microsoft.com/office/powerpoint/2010/main" val="1182549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3" name="Content Placeholder 2"/>
          <p:cNvSpPr>
            <a:spLocks noGrp="1"/>
          </p:cNvSpPr>
          <p:nvPr>
            <p:ph idx="1"/>
          </p:nvPr>
        </p:nvSpPr>
        <p:spPr/>
        <p:txBody>
          <a:bodyPr/>
          <a:lstStyle/>
          <a:p>
            <a:r>
              <a:rPr lang="en-US" dirty="0" smtClean="0"/>
              <a:t>Educate your community on the importance of trade</a:t>
            </a:r>
          </a:p>
          <a:p>
            <a:r>
              <a:rPr lang="en-US" dirty="0" smtClean="0"/>
              <a:t>Mentor small businesses in developing export markets</a:t>
            </a:r>
          </a:p>
          <a:p>
            <a:r>
              <a:rPr lang="en-US" dirty="0" smtClean="0"/>
              <a:t>Contact your local, state, or national representatives about key NADEC issues</a:t>
            </a:r>
          </a:p>
          <a:p>
            <a:endParaRPr lang="en-US" dirty="0"/>
          </a:p>
          <a:p>
            <a:endParaRPr lang="en-US" dirty="0" smtClean="0"/>
          </a:p>
          <a:p>
            <a:pPr marL="0" indent="0">
              <a:buNone/>
            </a:pPr>
            <a:r>
              <a:rPr lang="en-US" dirty="0" smtClean="0"/>
              <a:t>For more information on how to get involved, or to conta</a:t>
            </a:r>
            <a:r>
              <a:rPr lang="en-US" dirty="0"/>
              <a:t>ct NADEC, visit </a:t>
            </a:r>
            <a:r>
              <a:rPr lang="en-US" dirty="0" smtClean="0">
                <a:hlinkClick r:id="rId2"/>
              </a:rPr>
              <a:t>www.districtexportcouncil.org</a:t>
            </a:r>
            <a:r>
              <a:rPr lang="en-US" dirty="0" smtClean="0"/>
              <a:t>.   </a:t>
            </a:r>
          </a:p>
        </p:txBody>
      </p:sp>
    </p:spTree>
    <p:extLst>
      <p:ext uri="{BB962C8B-B14F-4D97-AF65-F5344CB8AC3E}">
        <p14:creationId xmlns:p14="http://schemas.microsoft.com/office/powerpoint/2010/main" val="3725547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Your DEC</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Alabama District Export Council</a:t>
            </a:r>
          </a:p>
          <a:p>
            <a:r>
              <a:rPr lang="en-US" sz="2000" dirty="0"/>
              <a:t>Michael Lee, </a:t>
            </a:r>
            <a:r>
              <a:rPr lang="en-US" sz="2000" dirty="0" smtClean="0"/>
              <a:t>Chair</a:t>
            </a:r>
          </a:p>
          <a:p>
            <a:pPr lvl="1"/>
            <a:r>
              <a:rPr lang="en-US" dirty="0" smtClean="0"/>
              <a:t>mlee@pagejones.com</a:t>
            </a:r>
            <a:endParaRPr lang="en-US" dirty="0"/>
          </a:p>
          <a:p>
            <a:r>
              <a:rPr lang="en-US" sz="2000" dirty="0"/>
              <a:t>Robert </a:t>
            </a:r>
            <a:r>
              <a:rPr lang="en-US" sz="2000" dirty="0" err="1"/>
              <a:t>Stackpole</a:t>
            </a:r>
            <a:r>
              <a:rPr lang="en-US" sz="2000" dirty="0"/>
              <a:t>, Executive </a:t>
            </a:r>
            <a:r>
              <a:rPr lang="en-US" sz="2000" dirty="0" smtClean="0"/>
              <a:t>Secretary</a:t>
            </a:r>
          </a:p>
          <a:p>
            <a:pPr lvl="1"/>
            <a:r>
              <a:rPr lang="en-US" dirty="0" smtClean="0">
                <a:hlinkClick r:id="rId2"/>
              </a:rPr>
              <a:t>robert.stackpole@trade.gov</a:t>
            </a:r>
            <a:endParaRPr lang="en-US" dirty="0"/>
          </a:p>
          <a:p>
            <a:pPr marL="0" indent="0">
              <a:buNone/>
            </a:pPr>
            <a:endParaRPr lang="en-US" sz="2800" dirty="0" smtClean="0"/>
          </a:p>
          <a:p>
            <a:pPr marL="0" indent="0">
              <a:buNone/>
            </a:pPr>
            <a:r>
              <a:rPr lang="en-US" dirty="0" smtClean="0"/>
              <a:t>NADEC Regional Legislative Network </a:t>
            </a:r>
          </a:p>
          <a:p>
            <a:pPr marL="0" indent="0">
              <a:buNone/>
            </a:pPr>
            <a:r>
              <a:rPr lang="en-US" sz="2000" dirty="0" smtClean="0"/>
              <a:t>Region 2, Southeast</a:t>
            </a:r>
          </a:p>
          <a:p>
            <a:r>
              <a:rPr lang="en-US" sz="2000" dirty="0" smtClean="0"/>
              <a:t>Anne Burkett, Director of Planning &amp; Economic Development, Madison County Commission and NAITA Executive Director </a:t>
            </a:r>
          </a:p>
          <a:p>
            <a:pPr lvl="1"/>
            <a:r>
              <a:rPr lang="en-US" sz="1800" dirty="0" smtClean="0"/>
              <a:t>(256) 532-3505</a:t>
            </a:r>
          </a:p>
          <a:p>
            <a:pPr lvl="1"/>
            <a:r>
              <a:rPr lang="en-US" sz="1800" dirty="0" smtClean="0"/>
              <a:t>aburkett@madisoncountyal.gov</a:t>
            </a:r>
            <a:endParaRPr lang="en-US" dirty="0" smtClean="0"/>
          </a:p>
          <a:p>
            <a:pPr marL="0" indent="0">
              <a:buNone/>
            </a:pPr>
            <a:endParaRPr lang="en-US" dirty="0"/>
          </a:p>
        </p:txBody>
      </p:sp>
    </p:spTree>
    <p:extLst>
      <p:ext uri="{BB962C8B-B14F-4D97-AF65-F5344CB8AC3E}">
        <p14:creationId xmlns:p14="http://schemas.microsoft.com/office/powerpoint/2010/main" val="33505833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Your DEC</a:t>
            </a:r>
          </a:p>
        </p:txBody>
      </p:sp>
      <p:sp>
        <p:nvSpPr>
          <p:cNvPr id="3" name="Content Placeholder 2"/>
          <p:cNvSpPr>
            <a:spLocks noGrp="1"/>
          </p:cNvSpPr>
          <p:nvPr>
            <p:ph idx="1"/>
          </p:nvPr>
        </p:nvSpPr>
        <p:spPr/>
        <p:txBody>
          <a:bodyPr>
            <a:normAutofit/>
          </a:bodyPr>
          <a:lstStyle/>
          <a:p>
            <a:pPr marL="0" indent="0">
              <a:buNone/>
            </a:pPr>
            <a:r>
              <a:rPr lang="en-US" dirty="0" smtClean="0"/>
              <a:t>Arkansas District Export Council</a:t>
            </a:r>
          </a:p>
          <a:p>
            <a:r>
              <a:rPr lang="en-US" sz="2000" dirty="0" err="1"/>
              <a:t>Lenka</a:t>
            </a:r>
            <a:r>
              <a:rPr lang="en-US" sz="2000" dirty="0"/>
              <a:t> </a:t>
            </a:r>
            <a:r>
              <a:rPr lang="en-US" sz="2000" dirty="0" err="1"/>
              <a:t>Horakova</a:t>
            </a:r>
            <a:r>
              <a:rPr lang="en-US" sz="2000" dirty="0"/>
              <a:t>, Chair</a:t>
            </a:r>
            <a:br>
              <a:rPr lang="en-US" sz="2000" dirty="0"/>
            </a:br>
            <a:r>
              <a:rPr lang="en-US" sz="2000" dirty="0">
                <a:hlinkClick r:id="rId2"/>
              </a:rPr>
              <a:t>lenka.horakova@lhglobalsolutions.com</a:t>
            </a:r>
            <a:endParaRPr lang="en-US" sz="2000" dirty="0"/>
          </a:p>
          <a:p>
            <a:r>
              <a:rPr lang="en-US" sz="2000" dirty="0"/>
              <a:t>James </a:t>
            </a:r>
            <a:r>
              <a:rPr lang="en-US" sz="2000" dirty="0" err="1"/>
              <a:t>Aardappel</a:t>
            </a:r>
            <a:r>
              <a:rPr lang="en-US" sz="2000" dirty="0"/>
              <a:t>, Executive Secretary</a:t>
            </a:r>
            <a:br>
              <a:rPr lang="en-US" sz="2000" dirty="0"/>
            </a:br>
            <a:r>
              <a:rPr lang="en-US" sz="2000" dirty="0">
                <a:hlinkClick r:id="rId3"/>
              </a:rPr>
              <a:t>james.aardappel@trade.gov</a:t>
            </a:r>
            <a:endParaRPr lang="en-US" sz="2000" dirty="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4214325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NADEC?</a:t>
            </a:r>
            <a:endParaRPr lang="en-US" dirty="0"/>
          </a:p>
        </p:txBody>
      </p:sp>
      <p:sp>
        <p:nvSpPr>
          <p:cNvPr id="3" name="Content Placeholder 2"/>
          <p:cNvSpPr>
            <a:spLocks noGrp="1"/>
          </p:cNvSpPr>
          <p:nvPr>
            <p:ph idx="1"/>
          </p:nvPr>
        </p:nvSpPr>
        <p:spPr>
          <a:xfrm>
            <a:off x="304800" y="1394934"/>
            <a:ext cx="4371932" cy="5334000"/>
          </a:xfrm>
        </p:spPr>
        <p:txBody>
          <a:bodyPr>
            <a:normAutofit/>
          </a:bodyPr>
          <a:lstStyle/>
          <a:p>
            <a:r>
              <a:rPr lang="en-US" dirty="0"/>
              <a:t>District Export Councils are organizations of business leaders from local </a:t>
            </a:r>
            <a:r>
              <a:rPr lang="en-US" dirty="0" smtClean="0"/>
              <a:t>communities, </a:t>
            </a:r>
            <a:r>
              <a:rPr lang="en-US" dirty="0"/>
              <a:t>whose </a:t>
            </a:r>
            <a:r>
              <a:rPr lang="en-US" dirty="0" smtClean="0"/>
              <a:t>expertise </a:t>
            </a:r>
            <a:r>
              <a:rPr lang="en-US" dirty="0"/>
              <a:t>in international business provides a source of professional advice for their region’s local </a:t>
            </a:r>
            <a:r>
              <a:rPr lang="en-US" dirty="0" smtClean="0"/>
              <a:t>firms</a:t>
            </a:r>
          </a:p>
          <a:p>
            <a:r>
              <a:rPr lang="en-US" dirty="0"/>
              <a:t>Over 60 DECs throughout the </a:t>
            </a:r>
            <a:r>
              <a:rPr lang="en-US" dirty="0" smtClean="0"/>
              <a:t>country</a:t>
            </a:r>
          </a:p>
          <a:p>
            <a:r>
              <a:rPr lang="en-US" dirty="0" smtClean="0"/>
              <a:t>Approximately 1,500 </a:t>
            </a:r>
            <a:r>
              <a:rPr lang="en-US" dirty="0"/>
              <a:t>DEC </a:t>
            </a:r>
            <a:r>
              <a:rPr lang="en-US" dirty="0" smtClean="0"/>
              <a:t>members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339" y="1394934"/>
            <a:ext cx="4680592" cy="2802692"/>
          </a:xfrm>
          <a:prstGeom prst="rect">
            <a:avLst/>
          </a:prstGeom>
        </p:spPr>
      </p:pic>
      <p:sp>
        <p:nvSpPr>
          <p:cNvPr id="5" name="TextBox 4"/>
          <p:cNvSpPr txBox="1"/>
          <p:nvPr/>
        </p:nvSpPr>
        <p:spPr>
          <a:xfrm>
            <a:off x="4483835" y="4191000"/>
            <a:ext cx="4419599" cy="769441"/>
          </a:xfrm>
          <a:prstGeom prst="rect">
            <a:avLst/>
          </a:prstGeom>
          <a:noFill/>
        </p:spPr>
        <p:txBody>
          <a:bodyPr wrap="square" rtlCol="0">
            <a:spAutoFit/>
          </a:bodyPr>
          <a:lstStyle/>
          <a:p>
            <a:pPr algn="ctr"/>
            <a:r>
              <a:rPr lang="en-US" sz="1400" i="1" dirty="0" smtClean="0"/>
              <a:t>NADEC 2018 Legislative Summit in Washington D.C.</a:t>
            </a:r>
          </a:p>
          <a:p>
            <a:pPr algn="ctr"/>
            <a:r>
              <a:rPr lang="en-US" sz="1400" i="1" dirty="0" smtClean="0"/>
              <a:t>Over 90 DEC members, Department of Commerce</a:t>
            </a:r>
            <a:r>
              <a:rPr lang="en-US" sz="1600" i="1" dirty="0" smtClean="0"/>
              <a:t> </a:t>
            </a:r>
            <a:r>
              <a:rPr lang="en-US" sz="1400" i="1" dirty="0" smtClean="0"/>
              <a:t>officers, and industry representatives attended </a:t>
            </a:r>
            <a:endParaRPr lang="en-US" sz="1400" i="1" dirty="0"/>
          </a:p>
        </p:txBody>
      </p:sp>
    </p:spTree>
    <p:extLst>
      <p:ext uri="{BB962C8B-B14F-4D97-AF65-F5344CB8AC3E}">
        <p14:creationId xmlns:p14="http://schemas.microsoft.com/office/powerpoint/2010/main" val="35829475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Your DEC</a:t>
            </a:r>
          </a:p>
        </p:txBody>
      </p:sp>
      <p:sp>
        <p:nvSpPr>
          <p:cNvPr id="3" name="Content Placeholder 2"/>
          <p:cNvSpPr>
            <a:spLocks noGrp="1"/>
          </p:cNvSpPr>
          <p:nvPr>
            <p:ph idx="1"/>
          </p:nvPr>
        </p:nvSpPr>
        <p:spPr>
          <a:xfrm>
            <a:off x="381000" y="1371600"/>
            <a:ext cx="8305800" cy="5105400"/>
          </a:xfrm>
        </p:spPr>
        <p:txBody>
          <a:bodyPr>
            <a:normAutofit/>
          </a:bodyPr>
          <a:lstStyle/>
          <a:p>
            <a:pPr marL="0" indent="0">
              <a:buNone/>
            </a:pPr>
            <a:r>
              <a:rPr lang="en-US" sz="2600" dirty="0" smtClean="0"/>
              <a:t>Northern and Central - West Florida District Export Council</a:t>
            </a:r>
          </a:p>
          <a:p>
            <a:r>
              <a:rPr lang="en-US" sz="2200" dirty="0" smtClean="0"/>
              <a:t>Dr</a:t>
            </a:r>
            <a:r>
              <a:rPr lang="en-US" sz="2200" dirty="0"/>
              <a:t>. </a:t>
            </a:r>
            <a:r>
              <a:rPr lang="en-US" sz="2200" dirty="0" err="1"/>
              <a:t>Ozkan</a:t>
            </a:r>
            <a:r>
              <a:rPr lang="en-US" sz="2200" dirty="0"/>
              <a:t> </a:t>
            </a:r>
            <a:r>
              <a:rPr lang="en-US" sz="2200" dirty="0" err="1"/>
              <a:t>Erdem</a:t>
            </a:r>
            <a:r>
              <a:rPr lang="en-US" sz="2200" dirty="0"/>
              <a:t>, </a:t>
            </a:r>
            <a:r>
              <a:rPr lang="en-US" sz="2200" dirty="0" smtClean="0"/>
              <a:t>Chair</a:t>
            </a:r>
          </a:p>
          <a:p>
            <a:pPr lvl="1"/>
            <a:r>
              <a:rPr lang="en-US" sz="1700" dirty="0" smtClean="0">
                <a:hlinkClick r:id="rId2"/>
              </a:rPr>
              <a:t>oerdem@districtexportcouncil.org</a:t>
            </a:r>
            <a:endParaRPr lang="en-US" sz="1700" dirty="0"/>
          </a:p>
          <a:p>
            <a:r>
              <a:rPr lang="en-US" sz="2200" dirty="0"/>
              <a:t>Kenneth </a:t>
            </a:r>
            <a:r>
              <a:rPr lang="en-US" sz="2200" dirty="0" err="1"/>
              <a:t>Mouradian</a:t>
            </a:r>
            <a:r>
              <a:rPr lang="en-US" sz="2200" dirty="0"/>
              <a:t>, Executive </a:t>
            </a:r>
            <a:r>
              <a:rPr lang="en-US" sz="2200" dirty="0" smtClean="0"/>
              <a:t>Secretary</a:t>
            </a:r>
          </a:p>
          <a:p>
            <a:pPr lvl="1"/>
            <a:r>
              <a:rPr lang="en-US" sz="1700" dirty="0" smtClean="0">
                <a:hlinkClick r:id="rId3"/>
              </a:rPr>
              <a:t>kenneth.mouradian@trade.gov</a:t>
            </a:r>
            <a:endParaRPr lang="en-US" sz="1700" dirty="0" smtClean="0"/>
          </a:p>
          <a:p>
            <a:endParaRPr lang="en-US" sz="2000" dirty="0"/>
          </a:p>
          <a:p>
            <a:pPr marL="0" indent="0">
              <a:buNone/>
            </a:pPr>
            <a:r>
              <a:rPr lang="en-US" sz="2600" dirty="0"/>
              <a:t>South Florida District Export Council</a:t>
            </a:r>
          </a:p>
          <a:p>
            <a:r>
              <a:rPr lang="en-US" sz="2200" dirty="0"/>
              <a:t>Jim </a:t>
            </a:r>
            <a:r>
              <a:rPr lang="en-US" sz="2200" dirty="0" err="1" smtClean="0"/>
              <a:t>Anzalone</a:t>
            </a:r>
            <a:r>
              <a:rPr lang="en-US" sz="2200" dirty="0" smtClean="0"/>
              <a:t>, Chair</a:t>
            </a:r>
          </a:p>
          <a:p>
            <a:pPr lvl="1"/>
            <a:r>
              <a:rPr lang="en-US" sz="1700" dirty="0" smtClean="0">
                <a:hlinkClick r:id="rId4"/>
              </a:rPr>
              <a:t>Jim@WeAreCompliant.com</a:t>
            </a:r>
            <a:endParaRPr lang="en-US" sz="1700" dirty="0"/>
          </a:p>
          <a:p>
            <a:r>
              <a:rPr lang="en-US" sz="2200" dirty="0"/>
              <a:t>Eduardo Torres, Executive </a:t>
            </a:r>
            <a:r>
              <a:rPr lang="en-US" sz="2200" dirty="0" smtClean="0"/>
              <a:t>Secretary</a:t>
            </a:r>
          </a:p>
          <a:p>
            <a:pPr lvl="1"/>
            <a:r>
              <a:rPr lang="en-US" sz="1700" dirty="0" smtClean="0">
                <a:hlinkClick r:id="rId5"/>
              </a:rPr>
              <a:t>eduardo.torres@trade.gov</a:t>
            </a:r>
            <a:endParaRPr lang="en-US" sz="1700" dirty="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1944644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Your DEC</a:t>
            </a:r>
          </a:p>
        </p:txBody>
      </p:sp>
      <p:sp>
        <p:nvSpPr>
          <p:cNvPr id="3" name="Content Placeholder 2"/>
          <p:cNvSpPr>
            <a:spLocks noGrp="1"/>
          </p:cNvSpPr>
          <p:nvPr>
            <p:ph idx="1"/>
          </p:nvPr>
        </p:nvSpPr>
        <p:spPr/>
        <p:txBody>
          <a:bodyPr>
            <a:normAutofit/>
          </a:bodyPr>
          <a:lstStyle/>
          <a:p>
            <a:pPr marL="0" indent="0">
              <a:buNone/>
            </a:pPr>
            <a:r>
              <a:rPr lang="en-US" dirty="0" smtClean="0"/>
              <a:t>Georgia District Export Council</a:t>
            </a:r>
          </a:p>
          <a:p>
            <a:r>
              <a:rPr lang="en-US" sz="2000" dirty="0"/>
              <a:t>Maureen Halstead, </a:t>
            </a:r>
            <a:r>
              <a:rPr lang="en-US" sz="2000" dirty="0" smtClean="0"/>
              <a:t>Chair</a:t>
            </a:r>
          </a:p>
          <a:p>
            <a:pPr lvl="1"/>
            <a:r>
              <a:rPr lang="en-US" dirty="0" smtClean="0">
                <a:hlinkClick r:id="rId2"/>
              </a:rPr>
              <a:t>Maureen.Halstead@kaminllc.com</a:t>
            </a:r>
            <a:endParaRPr lang="en-US" dirty="0"/>
          </a:p>
          <a:p>
            <a:r>
              <a:rPr lang="en-US" sz="2000" dirty="0"/>
              <a:t>George Tracy, Executive </a:t>
            </a:r>
            <a:r>
              <a:rPr lang="en-US" sz="2000" dirty="0" smtClean="0"/>
              <a:t>Secretary</a:t>
            </a:r>
          </a:p>
          <a:p>
            <a:pPr lvl="1"/>
            <a:r>
              <a:rPr lang="en-US" dirty="0" smtClean="0">
                <a:hlinkClick r:id="rId3"/>
              </a:rPr>
              <a:t>George.Tracy@trade.gov</a:t>
            </a:r>
            <a:endParaRPr lang="en-US" dirty="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3952457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Your DEC</a:t>
            </a:r>
          </a:p>
        </p:txBody>
      </p:sp>
      <p:sp>
        <p:nvSpPr>
          <p:cNvPr id="3" name="Content Placeholder 2"/>
          <p:cNvSpPr>
            <a:spLocks noGrp="1"/>
          </p:cNvSpPr>
          <p:nvPr>
            <p:ph idx="1"/>
          </p:nvPr>
        </p:nvSpPr>
        <p:spPr/>
        <p:txBody>
          <a:bodyPr>
            <a:normAutofit/>
          </a:bodyPr>
          <a:lstStyle/>
          <a:p>
            <a:pPr marL="0" indent="0">
              <a:buNone/>
            </a:pPr>
            <a:r>
              <a:rPr lang="en-US" dirty="0" smtClean="0"/>
              <a:t>Mississippi District Export Council</a:t>
            </a:r>
          </a:p>
          <a:p>
            <a:r>
              <a:rPr lang="en-US" sz="2000" dirty="0"/>
              <a:t>Craig Harvey, </a:t>
            </a:r>
            <a:r>
              <a:rPr lang="en-US" sz="2000" dirty="0" smtClean="0"/>
              <a:t>Chair</a:t>
            </a:r>
          </a:p>
          <a:p>
            <a:pPr lvl="1"/>
            <a:r>
              <a:rPr lang="en-US" dirty="0" smtClean="0">
                <a:hlinkClick r:id="rId2"/>
              </a:rPr>
              <a:t>charvey@nvisionsolutions.com</a:t>
            </a:r>
            <a:endParaRPr lang="en-US" dirty="0"/>
          </a:p>
          <a:p>
            <a:r>
              <a:rPr lang="en-US" sz="2000" dirty="0"/>
              <a:t>Carol Moore, Executive </a:t>
            </a:r>
            <a:r>
              <a:rPr lang="en-US" sz="2000" dirty="0" smtClean="0"/>
              <a:t>Secretary</a:t>
            </a:r>
          </a:p>
          <a:p>
            <a:pPr lvl="1"/>
            <a:r>
              <a:rPr lang="en-US" dirty="0" smtClean="0">
                <a:hlinkClick r:id="rId3"/>
              </a:rPr>
              <a:t>carol.moore@trade.gov</a:t>
            </a:r>
            <a:endParaRPr lang="en-US" dirty="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423246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Your DEC</a:t>
            </a:r>
          </a:p>
        </p:txBody>
      </p:sp>
      <p:sp>
        <p:nvSpPr>
          <p:cNvPr id="3" name="Content Placeholder 2"/>
          <p:cNvSpPr>
            <a:spLocks noGrp="1"/>
          </p:cNvSpPr>
          <p:nvPr>
            <p:ph idx="1"/>
          </p:nvPr>
        </p:nvSpPr>
        <p:spPr/>
        <p:txBody>
          <a:bodyPr>
            <a:normAutofit/>
          </a:bodyPr>
          <a:lstStyle/>
          <a:p>
            <a:pPr marL="0" indent="0">
              <a:buNone/>
            </a:pPr>
            <a:r>
              <a:rPr lang="en-US" dirty="0" smtClean="0"/>
              <a:t>Oklahoma District Export Council</a:t>
            </a:r>
          </a:p>
          <a:p>
            <a:r>
              <a:rPr lang="en-US" sz="2000" dirty="0"/>
              <a:t>Charles Mills, </a:t>
            </a:r>
            <a:r>
              <a:rPr lang="en-US" sz="2000" dirty="0" smtClean="0"/>
              <a:t>Chair</a:t>
            </a:r>
          </a:p>
          <a:p>
            <a:pPr lvl="1"/>
            <a:r>
              <a:rPr lang="en-US" dirty="0" smtClean="0">
                <a:hlinkClick r:id="rId2"/>
              </a:rPr>
              <a:t>chuck@millsmachine.com</a:t>
            </a:r>
            <a:endParaRPr lang="en-US" dirty="0"/>
          </a:p>
          <a:p>
            <a:r>
              <a:rPr lang="en-US" sz="2000" dirty="0"/>
              <a:t>Marcus Verner, Executive </a:t>
            </a:r>
            <a:r>
              <a:rPr lang="en-US" sz="2000" dirty="0" smtClean="0"/>
              <a:t>Secretary</a:t>
            </a:r>
          </a:p>
          <a:p>
            <a:pPr lvl="1"/>
            <a:r>
              <a:rPr lang="en-US" dirty="0" smtClean="0">
                <a:hlinkClick r:id="rId3"/>
              </a:rPr>
              <a:t>marcus.verner@trade.gov</a:t>
            </a:r>
            <a:endParaRPr lang="en-US" dirty="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3084271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Your DEC</a:t>
            </a:r>
            <a:endParaRPr lang="en-US" dirty="0"/>
          </a:p>
        </p:txBody>
      </p:sp>
      <p:sp>
        <p:nvSpPr>
          <p:cNvPr id="3" name="Content Placeholder 2"/>
          <p:cNvSpPr>
            <a:spLocks noGrp="1"/>
          </p:cNvSpPr>
          <p:nvPr>
            <p:ph idx="1"/>
          </p:nvPr>
        </p:nvSpPr>
        <p:spPr/>
        <p:txBody>
          <a:bodyPr/>
          <a:lstStyle/>
          <a:p>
            <a:pPr marL="0" indent="0">
              <a:buNone/>
            </a:pPr>
            <a:r>
              <a:rPr lang="en-US" dirty="0" smtClean="0"/>
              <a:t>Puerto Rico District Export Council </a:t>
            </a:r>
          </a:p>
          <a:p>
            <a:r>
              <a:rPr lang="pt-BR" dirty="0"/>
              <a:t>Edmundo Rodriguez, </a:t>
            </a:r>
            <a:r>
              <a:rPr lang="pt-BR" dirty="0" smtClean="0"/>
              <a:t>Chair</a:t>
            </a:r>
          </a:p>
          <a:p>
            <a:pPr lvl="1"/>
            <a:r>
              <a:rPr lang="pt-BR" sz="2400" dirty="0" smtClean="0">
                <a:hlinkClick r:id="rId2"/>
              </a:rPr>
              <a:t>e.rodriguez@nreyes.com</a:t>
            </a:r>
            <a:r>
              <a:rPr lang="pt-BR" sz="2400" dirty="0">
                <a:hlinkClick r:id="rId2"/>
              </a:rPr>
              <a:t> </a:t>
            </a:r>
            <a:endParaRPr lang="pt-BR" sz="2400" dirty="0"/>
          </a:p>
          <a:p>
            <a:r>
              <a:rPr lang="pt-BR" dirty="0"/>
              <a:t>Jose F. Burgos, Executive </a:t>
            </a:r>
            <a:r>
              <a:rPr lang="pt-BR" dirty="0" smtClean="0"/>
              <a:t>Secretary</a:t>
            </a:r>
          </a:p>
          <a:p>
            <a:pPr lvl="1"/>
            <a:r>
              <a:rPr lang="pt-BR" sz="2400" dirty="0" smtClean="0">
                <a:hlinkClick r:id="rId3"/>
              </a:rPr>
              <a:t>jose.burgos@trade.gov</a:t>
            </a:r>
            <a:endParaRPr lang="pt-BR" sz="2400" dirty="0"/>
          </a:p>
          <a:p>
            <a:endParaRPr lang="en-US" dirty="0"/>
          </a:p>
        </p:txBody>
      </p:sp>
    </p:spTree>
    <p:extLst>
      <p:ext uri="{BB962C8B-B14F-4D97-AF65-F5344CB8AC3E}">
        <p14:creationId xmlns:p14="http://schemas.microsoft.com/office/powerpoint/2010/main" val="18390188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NADEC’s Goals</a:t>
            </a:r>
            <a:endParaRPr lang="en-US" dirty="0"/>
          </a:p>
        </p:txBody>
      </p:sp>
      <p:sp>
        <p:nvSpPr>
          <p:cNvPr id="3" name="Content Placeholder 2"/>
          <p:cNvSpPr>
            <a:spLocks noGrp="1"/>
          </p:cNvSpPr>
          <p:nvPr>
            <p:ph idx="1"/>
          </p:nvPr>
        </p:nvSpPr>
        <p:spPr>
          <a:xfrm>
            <a:off x="457200" y="1447800"/>
            <a:ext cx="8305800" cy="5181600"/>
          </a:xfrm>
        </p:spPr>
        <p:txBody>
          <a:bodyPr>
            <a:normAutofit lnSpcReduction="10000"/>
          </a:bodyPr>
          <a:lstStyle/>
          <a:p>
            <a:r>
              <a:rPr lang="en-US" sz="2200" dirty="0" smtClean="0"/>
              <a:t>Counsel </a:t>
            </a:r>
            <a:r>
              <a:rPr lang="en-US" sz="2200" dirty="0"/>
              <a:t>and </a:t>
            </a:r>
            <a:r>
              <a:rPr lang="en-US" sz="2200" dirty="0" smtClean="0"/>
              <a:t>mentor </a:t>
            </a:r>
            <a:r>
              <a:rPr lang="en-US" sz="2200" dirty="0"/>
              <a:t>local businesses in </a:t>
            </a:r>
            <a:r>
              <a:rPr lang="en-US" sz="2200" dirty="0" smtClean="0"/>
              <a:t>exporting</a:t>
            </a:r>
            <a:endParaRPr lang="en-US" sz="2200" dirty="0"/>
          </a:p>
          <a:p>
            <a:r>
              <a:rPr lang="en-US" sz="2200" dirty="0" smtClean="0"/>
              <a:t>Identify </a:t>
            </a:r>
            <a:r>
              <a:rPr lang="en-US" sz="2200" dirty="0"/>
              <a:t>export financing sources for </a:t>
            </a:r>
            <a:r>
              <a:rPr lang="en-US" sz="2200" dirty="0" smtClean="0"/>
              <a:t>businesses</a:t>
            </a:r>
            <a:endParaRPr lang="en-US" sz="2200" dirty="0"/>
          </a:p>
          <a:p>
            <a:r>
              <a:rPr lang="en-US" sz="2200" dirty="0" smtClean="0"/>
              <a:t>Create </a:t>
            </a:r>
            <a:r>
              <a:rPr lang="en-US" sz="2200" dirty="0"/>
              <a:t>greater export awareness in the business community </a:t>
            </a:r>
            <a:r>
              <a:rPr lang="en-US" sz="2200" dirty="0" smtClean="0"/>
              <a:t>locally</a:t>
            </a:r>
            <a:endParaRPr lang="en-US" sz="2200" dirty="0"/>
          </a:p>
          <a:p>
            <a:r>
              <a:rPr lang="en-US" sz="2200" dirty="0" smtClean="0"/>
              <a:t>Identify </a:t>
            </a:r>
            <a:r>
              <a:rPr lang="en-US" sz="2200" dirty="0"/>
              <a:t>issues affecting export trade and implementation of suggestions for </a:t>
            </a:r>
            <a:r>
              <a:rPr lang="en-US" sz="2200" dirty="0" smtClean="0"/>
              <a:t>improvement</a:t>
            </a:r>
            <a:endParaRPr lang="en-US" sz="2200" dirty="0"/>
          </a:p>
          <a:p>
            <a:r>
              <a:rPr lang="en-US" sz="2200" dirty="0" smtClean="0"/>
              <a:t>Advocate </a:t>
            </a:r>
            <a:r>
              <a:rPr lang="en-US" sz="2200" dirty="0"/>
              <a:t>trade policy and legislation supporting exporters and the U.S. export </a:t>
            </a:r>
            <a:r>
              <a:rPr lang="en-US" sz="2200" dirty="0" smtClean="0"/>
              <a:t>sector</a:t>
            </a:r>
            <a:endParaRPr lang="en-US" sz="2200" dirty="0"/>
          </a:p>
          <a:p>
            <a:r>
              <a:rPr lang="en-US" sz="2200" dirty="0" smtClean="0"/>
              <a:t>Support </a:t>
            </a:r>
            <a:r>
              <a:rPr lang="en-US" sz="2200" dirty="0"/>
              <a:t>programs and services of the U.S. Export Assistance </a:t>
            </a:r>
            <a:r>
              <a:rPr lang="en-US" sz="2200" dirty="0" smtClean="0"/>
              <a:t>Centers</a:t>
            </a:r>
            <a:endParaRPr lang="en-US" sz="2200" dirty="0"/>
          </a:p>
          <a:p>
            <a:r>
              <a:rPr lang="en-US" sz="2200" dirty="0" smtClean="0"/>
              <a:t>Build </a:t>
            </a:r>
            <a:r>
              <a:rPr lang="en-US" sz="2200" dirty="0"/>
              <a:t>local export assistance partnerships with other trade-related </a:t>
            </a:r>
            <a:r>
              <a:rPr lang="en-US" sz="2200" dirty="0" smtClean="0"/>
              <a:t>organizations</a:t>
            </a:r>
            <a:endParaRPr lang="en-US" sz="2200" dirty="0"/>
          </a:p>
          <a:p>
            <a:r>
              <a:rPr lang="en-US" sz="2200" dirty="0" smtClean="0"/>
              <a:t>Provide </a:t>
            </a:r>
            <a:r>
              <a:rPr lang="en-US" sz="2200" dirty="0"/>
              <a:t>export training and education through Export University® programs</a:t>
            </a:r>
          </a:p>
          <a:p>
            <a:endParaRPr lang="en-US" dirty="0"/>
          </a:p>
        </p:txBody>
      </p:sp>
    </p:spTree>
    <p:extLst>
      <p:ext uri="{BB962C8B-B14F-4D97-AF65-F5344CB8AC3E}">
        <p14:creationId xmlns:p14="http://schemas.microsoft.com/office/powerpoint/2010/main" val="4291569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smtClean="0"/>
              <a:t>More than 41 million American jobs depend on trade, and trade is critical to the success of many sectors of the economy. </a:t>
            </a:r>
          </a:p>
          <a:p>
            <a:r>
              <a:rPr lang="en-US" dirty="0" smtClean="0"/>
              <a:t>In 2014, 60% of imported products to the U.S. were inputs used by U.S. producers. Lower cost inputs keep U.S. manufacturing competitive in international markets. </a:t>
            </a:r>
          </a:p>
          <a:p>
            <a:r>
              <a:rPr lang="en-US" dirty="0"/>
              <a:t>98% of the </a:t>
            </a:r>
            <a:r>
              <a:rPr lang="en-US" dirty="0" smtClean="0"/>
              <a:t>U.S</a:t>
            </a:r>
            <a:r>
              <a:rPr lang="en-US" dirty="0"/>
              <a:t>. companies that export are small and medium-sized businesses, and they account for one-third of U.S. merchandise </a:t>
            </a:r>
            <a:r>
              <a:rPr lang="en-US" dirty="0" smtClean="0"/>
              <a:t>exports. The </a:t>
            </a:r>
            <a:r>
              <a:rPr lang="en-US" dirty="0"/>
              <a:t>number of small and midsized firms that export has risen about threefold over the past two </a:t>
            </a:r>
            <a:r>
              <a:rPr lang="en-US" dirty="0" smtClean="0"/>
              <a:t>decades</a:t>
            </a:r>
          </a:p>
          <a:p>
            <a:pPr marL="0" indent="0">
              <a:buNone/>
            </a:pPr>
            <a:endParaRPr lang="en-US" sz="2000" i="1" dirty="0" smtClean="0"/>
          </a:p>
          <a:p>
            <a:pPr marL="0" indent="0">
              <a:buNone/>
            </a:pPr>
            <a:r>
              <a:rPr lang="en-US" sz="1400" i="1" dirty="0" smtClean="0"/>
              <a:t>Data from the U.S. Chamber of Commerce</a:t>
            </a:r>
            <a:endParaRPr lang="en-US" sz="1400" i="1" dirty="0"/>
          </a:p>
        </p:txBody>
      </p:sp>
    </p:spTree>
    <p:extLst>
      <p:ext uri="{BB962C8B-B14F-4D97-AF65-F5344CB8AC3E}">
        <p14:creationId xmlns:p14="http://schemas.microsoft.com/office/powerpoint/2010/main" val="256323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Alabama Exports</a:t>
            </a:r>
            <a:endParaRPr lang="en-US" dirty="0"/>
          </a:p>
        </p:txBody>
      </p:sp>
      <p:sp>
        <p:nvSpPr>
          <p:cNvPr id="3" name="Content Placeholder 2"/>
          <p:cNvSpPr>
            <a:spLocks noGrp="1"/>
          </p:cNvSpPr>
          <p:nvPr>
            <p:ph idx="1"/>
          </p:nvPr>
        </p:nvSpPr>
        <p:spPr>
          <a:xfrm>
            <a:off x="212035" y="1447800"/>
            <a:ext cx="6705600" cy="4724400"/>
          </a:xfrm>
        </p:spPr>
        <p:txBody>
          <a:bodyPr>
            <a:normAutofit/>
          </a:bodyPr>
          <a:lstStyle/>
          <a:p>
            <a:r>
              <a:rPr lang="en-US" dirty="0" smtClean="0"/>
              <a:t>International trade, including exports and imports, supports 567,500 Alabama jobs</a:t>
            </a:r>
          </a:p>
          <a:p>
            <a:r>
              <a:rPr lang="en-US" dirty="0" smtClean="0"/>
              <a:t>Alabama exported $20.6 billion worth of goods in 2016</a:t>
            </a:r>
          </a:p>
          <a:p>
            <a:pPr lvl="1"/>
            <a:r>
              <a:rPr lang="en-US" sz="2400" dirty="0" smtClean="0"/>
              <a:t>Small and medium sized businesses accounted for 81% of Alabama exporters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992" y="1219200"/>
            <a:ext cx="1676400" cy="2599070"/>
          </a:xfrm>
          <a:prstGeom prst="rect">
            <a:avLst/>
          </a:prstGeom>
        </p:spPr>
      </p:pic>
      <p:sp>
        <p:nvSpPr>
          <p:cNvPr id="6" name="TextBox 5"/>
          <p:cNvSpPr txBox="1"/>
          <p:nvPr/>
        </p:nvSpPr>
        <p:spPr>
          <a:xfrm>
            <a:off x="212035" y="3834810"/>
            <a:ext cx="8686800" cy="2419124"/>
          </a:xfrm>
          <a:prstGeom prst="rect">
            <a:avLst/>
          </a:prstGeom>
          <a:noFill/>
        </p:spPr>
        <p:txBody>
          <a:bodyPr wrap="square" rtlCol="0">
            <a:spAutoFit/>
          </a:bodyPr>
          <a:lstStyle/>
          <a:p>
            <a:pPr marL="182880" lvl="0" indent="-182880">
              <a:spcBef>
                <a:spcPct val="20000"/>
              </a:spcBef>
              <a:buClr>
                <a:srgbClr val="C00000"/>
              </a:buClr>
              <a:buSzPct val="85000"/>
              <a:buFont typeface="Arial" pitchFamily="34" charset="0"/>
              <a:buChar char="•"/>
            </a:pPr>
            <a:r>
              <a:rPr lang="en-US" sz="2400" dirty="0">
                <a:solidFill>
                  <a:prstClr val="black"/>
                </a:solidFill>
              </a:rPr>
              <a:t>Free trade agreement markets accounted for 41% of Alabama exports </a:t>
            </a:r>
          </a:p>
          <a:p>
            <a:pPr marL="182880" lvl="0" indent="-182880">
              <a:spcBef>
                <a:spcPct val="20000"/>
              </a:spcBef>
              <a:buClr>
                <a:srgbClr val="C00000"/>
              </a:buClr>
              <a:buSzPct val="85000"/>
              <a:buFont typeface="Arial" pitchFamily="34" charset="0"/>
              <a:buChar char="•"/>
            </a:pPr>
            <a:r>
              <a:rPr lang="en-US" sz="2400" dirty="0" smtClean="0">
                <a:solidFill>
                  <a:prstClr val="black"/>
                </a:solidFill>
              </a:rPr>
              <a:t>Alabama’s </a:t>
            </a:r>
            <a:r>
              <a:rPr lang="en-US" sz="2400" dirty="0">
                <a:solidFill>
                  <a:prstClr val="black"/>
                </a:solidFill>
              </a:rPr>
              <a:t>top export markets are Canada, China, Germany, and </a:t>
            </a:r>
            <a:r>
              <a:rPr lang="en-US" sz="2400" dirty="0" smtClean="0">
                <a:solidFill>
                  <a:prstClr val="black"/>
                </a:solidFill>
              </a:rPr>
              <a:t>Mexico</a:t>
            </a:r>
          </a:p>
          <a:p>
            <a:pPr lvl="0">
              <a:spcBef>
                <a:spcPct val="20000"/>
              </a:spcBef>
              <a:buClr>
                <a:srgbClr val="C00000"/>
              </a:buClr>
              <a:buSzPct val="85000"/>
            </a:pPr>
            <a:endParaRPr lang="en-US" sz="1400" i="1" dirty="0" smtClean="0">
              <a:solidFill>
                <a:prstClr val="black"/>
              </a:solidFill>
            </a:endParaRPr>
          </a:p>
          <a:p>
            <a:pPr lvl="0">
              <a:spcBef>
                <a:spcPct val="20000"/>
              </a:spcBef>
              <a:buClr>
                <a:srgbClr val="C00000"/>
              </a:buClr>
              <a:buSzPct val="85000"/>
            </a:pPr>
            <a:endParaRPr lang="en-US" sz="1400" i="1" dirty="0">
              <a:solidFill>
                <a:prstClr val="black"/>
              </a:solidFill>
            </a:endParaRPr>
          </a:p>
          <a:p>
            <a:pPr lvl="0">
              <a:spcBef>
                <a:spcPct val="20000"/>
              </a:spcBef>
              <a:buClr>
                <a:srgbClr val="C00000"/>
              </a:buClr>
              <a:buSzPct val="85000"/>
            </a:pPr>
            <a:r>
              <a:rPr lang="en-US" sz="1400" i="1" dirty="0" smtClean="0">
                <a:solidFill>
                  <a:prstClr val="black"/>
                </a:solidFill>
              </a:rPr>
              <a:t>According to the U.S. International Trade Administration and Business Roundtable</a:t>
            </a:r>
            <a:endParaRPr lang="en-US" sz="1400" i="1" dirty="0">
              <a:solidFill>
                <a:prstClr val="black"/>
              </a:solidFill>
            </a:endParaRPr>
          </a:p>
        </p:txBody>
      </p:sp>
    </p:spTree>
    <p:extLst>
      <p:ext uri="{BB962C8B-B14F-4D97-AF65-F5344CB8AC3E}">
        <p14:creationId xmlns:p14="http://schemas.microsoft.com/office/powerpoint/2010/main" val="25894423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Exports</a:t>
            </a:r>
            <a:endParaRPr lang="en-US" dirty="0"/>
          </a:p>
        </p:txBody>
      </p:sp>
      <p:sp>
        <p:nvSpPr>
          <p:cNvPr id="4" name="Content Placeholder 3"/>
          <p:cNvSpPr>
            <a:spLocks noGrp="1"/>
          </p:cNvSpPr>
          <p:nvPr>
            <p:ph idx="1"/>
          </p:nvPr>
        </p:nvSpPr>
        <p:spPr>
          <a:xfrm>
            <a:off x="304800" y="1524000"/>
            <a:ext cx="8229600" cy="5029200"/>
          </a:xfrm>
        </p:spPr>
        <p:txBody>
          <a:bodyPr>
            <a:normAutofit/>
          </a:bodyPr>
          <a:lstStyle/>
          <a:p>
            <a:r>
              <a:rPr lang="en-US" dirty="0" smtClean="0"/>
              <a:t>International trade, including imports and exports, supports 348,000 Arkansas jobs </a:t>
            </a:r>
          </a:p>
          <a:p>
            <a:r>
              <a:rPr lang="en-US" dirty="0" smtClean="0"/>
              <a:t>Arkansas exported $5.7 billion in goods in 2016</a:t>
            </a:r>
          </a:p>
          <a:p>
            <a:pPr lvl="1"/>
            <a:r>
              <a:rPr lang="en-US" sz="2400" dirty="0"/>
              <a:t>Of Arkansas’ exporters, </a:t>
            </a:r>
            <a:r>
              <a:rPr lang="en-US" sz="2400" dirty="0" smtClean="0"/>
              <a:t>80% </a:t>
            </a:r>
            <a:r>
              <a:rPr lang="en-US" sz="2400" dirty="0"/>
              <a:t>are small- and medium- sized businesses </a:t>
            </a:r>
          </a:p>
          <a:p>
            <a:r>
              <a:rPr lang="en-US" dirty="0" smtClean="0"/>
              <a:t>Free trade agreements (FTAs) have helped fuel rapid export growth from Arkansas to partner companies </a:t>
            </a:r>
          </a:p>
          <a:p>
            <a:pPr lvl="1"/>
            <a:r>
              <a:rPr lang="en-US" sz="2400" dirty="0">
                <a:solidFill>
                  <a:prstClr val="black"/>
                </a:solidFill>
              </a:rPr>
              <a:t>In 2016, 45% of Arkansas’ goods exports went to FTA </a:t>
            </a:r>
            <a:r>
              <a:rPr lang="en-US" sz="2400" dirty="0" smtClean="0">
                <a:solidFill>
                  <a:prstClr val="black"/>
                </a:solidFill>
              </a:rPr>
              <a:t>partners</a:t>
            </a:r>
            <a:endParaRPr lang="en-US" dirty="0" smtClean="0"/>
          </a:p>
          <a:p>
            <a:r>
              <a:rPr lang="en-US" sz="2400" dirty="0" smtClean="0"/>
              <a:t>Arkansas’ top export markets are Canada, France, and Mexico. </a:t>
            </a:r>
          </a:p>
          <a:p>
            <a:pPr marL="0" lvl="0" indent="0">
              <a:buNone/>
            </a:pPr>
            <a:endParaRPr lang="en-US" sz="1400" i="1" dirty="0" smtClean="0">
              <a:solidFill>
                <a:prstClr val="black"/>
              </a:solidFill>
            </a:endParaRPr>
          </a:p>
          <a:p>
            <a:pPr marL="0" lvl="0" indent="0">
              <a:buNone/>
            </a:pPr>
            <a:r>
              <a:rPr lang="en-US" sz="1400" i="1" dirty="0" smtClean="0">
                <a:solidFill>
                  <a:prstClr val="black"/>
                </a:solidFill>
              </a:rPr>
              <a:t>According </a:t>
            </a:r>
            <a:r>
              <a:rPr lang="en-US" sz="1400" i="1" dirty="0">
                <a:solidFill>
                  <a:prstClr val="black"/>
                </a:solidFill>
              </a:rPr>
              <a:t>to the U.S. International Trade Administration and Business Roundtable</a:t>
            </a:r>
          </a:p>
          <a:p>
            <a:pPr marL="274320" lvl="1" indent="0">
              <a:buNone/>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914400"/>
            <a:ext cx="1657029" cy="1485900"/>
          </a:xfrm>
          <a:prstGeom prst="rect">
            <a:avLst/>
          </a:prstGeom>
        </p:spPr>
      </p:pic>
    </p:spTree>
    <p:extLst>
      <p:ext uri="{BB962C8B-B14F-4D97-AF65-F5344CB8AC3E}">
        <p14:creationId xmlns:p14="http://schemas.microsoft.com/office/powerpoint/2010/main" val="1914206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Exports</a:t>
            </a:r>
            <a:endParaRPr lang="en-US" dirty="0"/>
          </a:p>
        </p:txBody>
      </p:sp>
      <p:sp>
        <p:nvSpPr>
          <p:cNvPr id="3" name="Content Placeholder 2"/>
          <p:cNvSpPr>
            <a:spLocks noGrp="1"/>
          </p:cNvSpPr>
          <p:nvPr>
            <p:ph idx="1"/>
          </p:nvPr>
        </p:nvSpPr>
        <p:spPr/>
        <p:txBody>
          <a:bodyPr/>
          <a:lstStyle/>
          <a:p>
            <a:r>
              <a:rPr lang="en-US" dirty="0" smtClean="0"/>
              <a:t>International trade, including exports and imports, supports 2,505,500 Florida jobs</a:t>
            </a:r>
          </a:p>
          <a:p>
            <a:r>
              <a:rPr lang="en-US" dirty="0" smtClean="0"/>
              <a:t>Florida exported $52 billion worth of goods exports in 2016</a:t>
            </a:r>
          </a:p>
          <a:p>
            <a:pPr lvl="1"/>
            <a:r>
              <a:rPr lang="en-US" sz="2400" dirty="0"/>
              <a:t>Small and medium sized business account for 95% of Florida goods exporters </a:t>
            </a:r>
            <a:endParaRPr lang="en-US" sz="2400" dirty="0" smtClean="0"/>
          </a:p>
          <a:p>
            <a:r>
              <a:rPr lang="en-US" dirty="0" smtClean="0"/>
              <a:t>Free trade agreement markets accounted for 40% of Florida exports</a:t>
            </a:r>
          </a:p>
          <a:p>
            <a:r>
              <a:rPr lang="en-US" dirty="0" smtClean="0"/>
              <a:t>Florida’s top export markets are Brazil, Canada, Mexico, Colombia, and Germany </a:t>
            </a:r>
          </a:p>
          <a:p>
            <a:pPr marL="274320" lvl="1" indent="0">
              <a:buNone/>
            </a:pPr>
            <a:endParaRPr lang="en-US" dirty="0" smtClean="0"/>
          </a:p>
          <a:p>
            <a:pPr marL="0" lvl="0" indent="0">
              <a:buNone/>
            </a:pPr>
            <a:r>
              <a:rPr lang="en-US" sz="1400" i="1" dirty="0">
                <a:solidFill>
                  <a:prstClr val="black"/>
                </a:solidFill>
              </a:rPr>
              <a:t>According to the U.S. International Trade Administration and Business Roundtable</a:t>
            </a:r>
          </a:p>
          <a:p>
            <a:pPr marL="274320" lvl="1" indent="0">
              <a:buNone/>
            </a:pPr>
            <a:endParaRPr lang="en-US" dirty="0" smtClean="0"/>
          </a:p>
          <a:p>
            <a:pPr marL="274320" lvl="1"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85800"/>
            <a:ext cx="2243951" cy="1896717"/>
          </a:xfrm>
          <a:prstGeom prst="rect">
            <a:avLst/>
          </a:prstGeom>
        </p:spPr>
      </p:pic>
    </p:spTree>
    <p:extLst>
      <p:ext uri="{BB962C8B-B14F-4D97-AF65-F5344CB8AC3E}">
        <p14:creationId xmlns:p14="http://schemas.microsoft.com/office/powerpoint/2010/main" val="4067712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Exports</a:t>
            </a:r>
            <a:endParaRPr lang="en-US" dirty="0"/>
          </a:p>
        </p:txBody>
      </p:sp>
      <p:sp>
        <p:nvSpPr>
          <p:cNvPr id="3" name="Content Placeholder 2"/>
          <p:cNvSpPr>
            <a:spLocks noGrp="1"/>
          </p:cNvSpPr>
          <p:nvPr>
            <p:ph idx="1"/>
          </p:nvPr>
        </p:nvSpPr>
        <p:spPr>
          <a:xfrm>
            <a:off x="457200" y="1447800"/>
            <a:ext cx="6934200" cy="5257800"/>
          </a:xfrm>
        </p:spPr>
        <p:txBody>
          <a:bodyPr/>
          <a:lstStyle/>
          <a:p>
            <a:r>
              <a:rPr lang="en-US" dirty="0" smtClean="0"/>
              <a:t>International trade, including exports and imports, supports 1,283,800 Georgia jobs </a:t>
            </a:r>
          </a:p>
          <a:p>
            <a:r>
              <a:rPr lang="en-US" dirty="0" smtClean="0"/>
              <a:t>Georgia exported $35.7 billion worth of goods exports in 2016</a:t>
            </a:r>
          </a:p>
          <a:p>
            <a:pPr lvl="1"/>
            <a:r>
              <a:rPr lang="en-US" sz="2400" dirty="0"/>
              <a:t>Small to medium sized business accounted for 89% of goods exporters in Georgia </a:t>
            </a:r>
            <a:endParaRPr lang="en-US" sz="2400" dirty="0" smtClean="0"/>
          </a:p>
          <a:p>
            <a:r>
              <a:rPr lang="en-US" dirty="0" smtClean="0"/>
              <a:t>Free trade agreement markets accounted for 42% of Georgia exports in 2016</a:t>
            </a:r>
          </a:p>
          <a:p>
            <a:r>
              <a:rPr lang="en-US" dirty="0" smtClean="0"/>
              <a:t>Georgia’s top export markets are Canada, Mexico, and China </a:t>
            </a:r>
          </a:p>
          <a:p>
            <a:pPr marL="0" lvl="0" indent="0">
              <a:buNone/>
            </a:pPr>
            <a:endParaRPr lang="en-US" sz="1400" i="1" dirty="0" smtClean="0">
              <a:solidFill>
                <a:prstClr val="black"/>
              </a:solidFill>
            </a:endParaRPr>
          </a:p>
          <a:p>
            <a:pPr marL="0" lvl="0" indent="0">
              <a:buNone/>
            </a:pPr>
            <a:r>
              <a:rPr lang="en-US" sz="1400" i="1" dirty="0" smtClean="0">
                <a:solidFill>
                  <a:prstClr val="black"/>
                </a:solidFill>
              </a:rPr>
              <a:t>According </a:t>
            </a:r>
            <a:r>
              <a:rPr lang="en-US" sz="1400" i="1" dirty="0">
                <a:solidFill>
                  <a:prstClr val="black"/>
                </a:solidFill>
              </a:rPr>
              <a:t>to the U.S. International Trade Administration and Business Roundtable</a:t>
            </a:r>
          </a:p>
          <a:p>
            <a:pPr marL="27432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609600"/>
            <a:ext cx="1804459" cy="2000250"/>
          </a:xfrm>
          <a:prstGeom prst="rect">
            <a:avLst/>
          </a:prstGeom>
        </p:spPr>
      </p:pic>
    </p:spTree>
    <p:extLst>
      <p:ext uri="{BB962C8B-B14F-4D97-AF65-F5344CB8AC3E}">
        <p14:creationId xmlns:p14="http://schemas.microsoft.com/office/powerpoint/2010/main" val="34228710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ysClr val="windowText" lastClr="000000"/>
      </a:dk1>
      <a:lt1>
        <a:sysClr val="window" lastClr="FFFFFF"/>
      </a:lt1>
      <a:dk2>
        <a:srgbClr val="303030"/>
      </a:dk2>
      <a:lt2>
        <a:srgbClr val="DEDEE0"/>
      </a:lt2>
      <a:accent1>
        <a:srgbClr val="00206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621</TotalTime>
  <Words>2425</Words>
  <Application>Microsoft Office PowerPoint</Application>
  <PresentationFormat>On-screen Show (4:3)</PresentationFormat>
  <Paragraphs>242</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Clarity</vt:lpstr>
      <vt:lpstr>National Association of District Export Councils</vt:lpstr>
      <vt:lpstr>What is NADEC?</vt:lpstr>
      <vt:lpstr>Who is NADEC?</vt:lpstr>
      <vt:lpstr>NADEC’s Goals</vt:lpstr>
      <vt:lpstr>International Trade</vt:lpstr>
      <vt:lpstr>Alabama Exports</vt:lpstr>
      <vt:lpstr>Arkansas Exports</vt:lpstr>
      <vt:lpstr>Florida Exports</vt:lpstr>
      <vt:lpstr>Georgia Exports</vt:lpstr>
      <vt:lpstr>Mississippi Exports</vt:lpstr>
      <vt:lpstr>Oklahoma Exports </vt:lpstr>
      <vt:lpstr>Puerto Rico Exports</vt:lpstr>
      <vt:lpstr>Key Issues of NADEC  </vt:lpstr>
      <vt:lpstr>Threat of NAFTA Withdrawal</vt:lpstr>
      <vt:lpstr>Threat of NAFTA Withdrawal</vt:lpstr>
      <vt:lpstr>Export-Import Bank </vt:lpstr>
      <vt:lpstr>Tariffs on Steel &amp; Aluminum   </vt:lpstr>
      <vt:lpstr>Tariffs on Chinese Goods </vt:lpstr>
      <vt:lpstr>Impact of New Tariffs on Alabama </vt:lpstr>
      <vt:lpstr>Impact of New Tariffs on Arkansas</vt:lpstr>
      <vt:lpstr>Impact of New Tariffs on Florida</vt:lpstr>
      <vt:lpstr>Impact of New Tariffs on Georgia</vt:lpstr>
      <vt:lpstr>Impact of New Tariffs on Mississippi </vt:lpstr>
      <vt:lpstr>Impact of New Tariffs on Oklahoma</vt:lpstr>
      <vt:lpstr>Miscellaneous Tariff Bill</vt:lpstr>
      <vt:lpstr>The U.S. Commercial Service</vt:lpstr>
      <vt:lpstr>Get Involved!</vt:lpstr>
      <vt:lpstr>Contact Your DEC</vt:lpstr>
      <vt:lpstr>Contact Your DEC</vt:lpstr>
      <vt:lpstr>Contact Your DEC</vt:lpstr>
      <vt:lpstr>Contact Your DEC</vt:lpstr>
      <vt:lpstr>Contact Your DEC</vt:lpstr>
      <vt:lpstr>Contact Your DEC</vt:lpstr>
      <vt:lpstr>Contact Your DEC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Association of District Export Councils</dc:title>
  <dc:creator>Intern</dc:creator>
  <cp:lastModifiedBy>Intern</cp:lastModifiedBy>
  <cp:revision>79</cp:revision>
  <dcterms:created xsi:type="dcterms:W3CDTF">2018-06-25T14:07:27Z</dcterms:created>
  <dcterms:modified xsi:type="dcterms:W3CDTF">2018-07-02T15:43:43Z</dcterms:modified>
</cp:coreProperties>
</file>